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39" r:id="rId2"/>
    <p:sldId id="380" r:id="rId3"/>
    <p:sldId id="473" r:id="rId4"/>
    <p:sldId id="474" r:id="rId5"/>
    <p:sldId id="482" r:id="rId6"/>
    <p:sldId id="483" r:id="rId7"/>
    <p:sldId id="537" r:id="rId8"/>
    <p:sldId id="485" r:id="rId9"/>
    <p:sldId id="486" r:id="rId10"/>
    <p:sldId id="479" r:id="rId11"/>
    <p:sldId id="490" r:id="rId12"/>
    <p:sldId id="494" r:id="rId13"/>
    <p:sldId id="496" r:id="rId14"/>
    <p:sldId id="533" r:id="rId15"/>
    <p:sldId id="528" r:id="rId16"/>
    <p:sldId id="527" r:id="rId17"/>
    <p:sldId id="526" r:id="rId18"/>
    <p:sldId id="525" r:id="rId19"/>
    <p:sldId id="524" r:id="rId20"/>
    <p:sldId id="523" r:id="rId21"/>
    <p:sldId id="521" r:id="rId22"/>
    <p:sldId id="513" r:id="rId23"/>
    <p:sldId id="506" r:id="rId24"/>
    <p:sldId id="538" r:id="rId25"/>
    <p:sldId id="503" r:id="rId26"/>
    <p:sldId id="536"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1" autoAdjust="0"/>
    <p:restoredTop sz="79636" autoAdjust="0"/>
  </p:normalViewPr>
  <p:slideViewPr>
    <p:cSldViewPr>
      <p:cViewPr varScale="1">
        <p:scale>
          <a:sx n="55" d="100"/>
          <a:sy n="55" d="100"/>
        </p:scale>
        <p:origin x="52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8" d="100"/>
          <a:sy n="88" d="100"/>
        </p:scale>
        <p:origin x="-37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11/29/2017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r>
              <a:rPr lang="en-IN" dirty="0" smtClean="0"/>
              <a:t>)</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86389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rPr>
              <a:t>A shortage of workers forecasted often demands innovative recruiting. Workers in a high-demand situations may be lured by premium pay or “signing bonuses,” flexible work hours, telecommuting, etc. Special training programs may offer remedial education and skills training to attract candidates.  Another approach is to lower employment standards, such as hiring an inexperienced worker and training him to do the job. </a:t>
            </a:r>
          </a:p>
          <a:p>
            <a:endParaRPr lang="en-US" altLang="en-US" sz="120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68043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When an employee surplus looks likely, most companies consider alternatives to layoffs.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At times, layoffs can be a necessary cost-cutting measure but they can generate increased turnover, create anxiety among remaining staff, lower morale, and decrease productivity. More popular alternatives include: a restricted hiring policy that reduces the workforce by not replacing employees as people leave, early retirement, swapping employees within the construction market, and reducing a full-time employee to 30 hours a week without losing health benefits.</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Another alternative to layoffs is permitting an employee to go from full-time to 30 hours a week without losing health benefits. Some companies may offer job-sharing arrangements. This arrangement can enable organizations to retain top talent in lieu of layoffs while having minimal impact on the overall labor budget. For example, employee benefits can be fairly managed on a per-employee basis, as two 20-hour-a-week part timers may have comparably pro-rated, scaled back benefits. Other companies may reduce the workweek from five days to four thereby having a 20 percent reduction in wages. Some companies may offer an unpaid holiday option where instead of taking two weeks off, employees are being asked to take five, with three being unpaid. </a:t>
            </a:r>
          </a:p>
          <a:p>
            <a:pPr>
              <a:defRPr/>
            </a:pPr>
            <a:endParaRPr lang="en-US" alt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72330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smtClean="0">
                <a:latin typeface="Arial" panose="020B0604020202020204" pitchFamily="34" charset="0"/>
              </a:rPr>
              <a:t>Succession planning </a:t>
            </a:r>
            <a:r>
              <a:rPr lang="en-US" altLang="en-US" dirty="0" smtClean="0">
                <a:latin typeface="Arial" panose="020B0604020202020204" pitchFamily="34" charset="0"/>
              </a:rPr>
              <a:t>is the process of ensuring that qualified persons are available to assume key managerial positions, once they become vacant. Nothing could be as important to the strategic well-being of a company as ensuring that a qualified person is in place to lead the company both now and in the future. This succession planning definition includes untimely deaths, resignations, terminations, or the orderly retirements of key managerial personnel. The goal is to help ensure a smooth transition and operational efficiency, but the transition is often difficult. </a:t>
            </a:r>
          </a:p>
          <a:p>
            <a:endParaRPr lang="en-US" altLang="en-US" dirty="0" smtClean="0">
              <a:latin typeface="Arial" panose="020B0604020202020204" pitchFamily="34" charset="0"/>
            </a:endParaRPr>
          </a:p>
          <a:p>
            <a:r>
              <a:rPr lang="en-US" altLang="en-US" dirty="0" smtClean="0">
                <a:latin typeface="Arial" panose="020B0604020202020204" pitchFamily="34" charset="0"/>
              </a:rPr>
              <a:t>Because of the tremendous changes that will confront management this century, succession planning is taking on more importance than ever before. Deaths are not the only challenges that have created an increased focus on succession planning. For example, the premature firing of CEOs is no longer a rare event. CEOs are being terminated more quickly than in the past.</a:t>
            </a:r>
          </a:p>
          <a:p>
            <a:endParaRPr lang="en-US" altLang="en-US" dirty="0" smtClean="0">
              <a:latin typeface="Arial" panose="020B0604020202020204" pitchFamily="34" charset="0"/>
            </a:endParaRPr>
          </a:p>
          <a:p>
            <a:r>
              <a:rPr lang="en-US" altLang="en-US" dirty="0" smtClean="0">
                <a:latin typeface="Arial" panose="020B0604020202020204" pitchFamily="34" charset="0"/>
              </a:rPr>
              <a:t>In recent years, succession planning is going much deeper into the workforce. A firm might have a good succession plan for top-level positions but few plans for the levels where all the work is performed. There is a movement away from traditional succession planning, which was focused only on top executives of the company. Succession management is now involving middle managers, where they are developed to help ensure that key roles below the C-suite have ready replacements.</a:t>
            </a: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416726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rPr>
              <a:t>Job analysis </a:t>
            </a:r>
            <a:r>
              <a:rPr lang="en-US" altLang="en-US" dirty="0" smtClean="0">
                <a:latin typeface="Arial" panose="020B0604020202020204" pitchFamily="34" charset="0"/>
              </a:rPr>
              <a:t>provides a summary of a job’s duties and responsibilities, its relationship to other jobs, the knowledge and skills required, and working conditions under which it is performed. Job analysis is conducted after the job design, worker training, and performance of the job is underway. With job analysis, the tasks needed to perform the job are identified. Traditionally, it is an essential and pervasive HR technique and the starting point for other HR activities. In today’s rapidly changing work environment, the need for a sound job analysis system is critical. New jobs are being created, and old jobs are being redesigned or eliminated. A job analysis that was conducted only a few years ago may now be obsolete and must be redone. Some have even suggested that changes are occurring too fast to maintain an effective job analysis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a:defRPr/>
            </a:pPr>
            <a:r>
              <a:rPr lang="en-US" dirty="0" smtClean="0"/>
              <a:t>Job analysis is performed at three specific times: </a:t>
            </a:r>
          </a:p>
          <a:p>
            <a:pPr marL="232212" indent="-232212">
              <a:buFont typeface="+mj-lt"/>
              <a:buAutoNum type="arabicPeriod"/>
              <a:defRPr/>
            </a:pPr>
            <a:r>
              <a:rPr lang="en-US" dirty="0" smtClean="0"/>
              <a:t>When the organization is founded and a job analysis program is initiated for the first time, </a:t>
            </a:r>
          </a:p>
          <a:p>
            <a:pPr marL="232212" indent="-232212">
              <a:buFont typeface="+mj-lt"/>
              <a:buAutoNum type="arabicPeriod"/>
              <a:defRPr/>
            </a:pPr>
            <a:r>
              <a:rPr lang="en-US" dirty="0" smtClean="0"/>
              <a:t>When new jobs are created, and </a:t>
            </a:r>
          </a:p>
          <a:p>
            <a:pPr marL="232212" indent="-232212">
              <a:buFont typeface="+mj-lt"/>
              <a:buAutoNum type="arabicPeriod"/>
              <a:defRPr/>
            </a:pPr>
            <a:r>
              <a:rPr lang="en-US" dirty="0" smtClean="0"/>
              <a:t>When jobs are changed significantly as a result of new technologies, methods, procedures, or systems. This includes changes due to increased emphasis on teamwork, empowerment of employees, or managerial interventions, such as quality management systems.</a:t>
            </a:r>
          </a:p>
          <a:p>
            <a:pPr marL="232212" indent="-232212">
              <a:defRPr/>
            </a:pPr>
            <a:endParaRPr lang="en-US" dirty="0" smtClean="0"/>
          </a:p>
          <a:p>
            <a:r>
              <a:rPr lang="en-US" altLang="en-US" dirty="0" smtClean="0">
                <a:latin typeface="Arial" panose="020B0604020202020204" pitchFamily="34" charset="0"/>
              </a:rPr>
              <a:t>Job analyses provide data that forms the basis of the job description and job specification, both of which impact virtually every aspect of human resource management.</a:t>
            </a:r>
          </a:p>
          <a:p>
            <a:endParaRPr lang="en-US" altLang="en-US" dirty="0" smtClean="0">
              <a:latin typeface="Arial" panose="020B0604020202020204" pitchFamily="34" charset="0"/>
            </a:endParaRPr>
          </a:p>
          <a:p>
            <a:r>
              <a:rPr lang="en-US" altLang="en-US" dirty="0" smtClean="0">
                <a:latin typeface="Arial" panose="020B0604020202020204" pitchFamily="34" charset="0"/>
              </a:rPr>
              <a:t>The </a:t>
            </a:r>
            <a:r>
              <a:rPr lang="en-US" altLang="en-US" b="1" dirty="0" smtClean="0">
                <a:latin typeface="Arial" panose="020B0604020202020204" pitchFamily="34" charset="0"/>
              </a:rPr>
              <a:t>job description </a:t>
            </a:r>
            <a:r>
              <a:rPr lang="en-US" altLang="en-US" dirty="0" smtClean="0">
                <a:latin typeface="Arial" panose="020B0604020202020204" pitchFamily="34" charset="0"/>
              </a:rPr>
              <a:t>is a document that provides information regarding the essential tasks, duties, and responsibilities of the job. </a:t>
            </a:r>
          </a:p>
          <a:p>
            <a:pPr>
              <a:lnSpc>
                <a:spcPct val="96000"/>
              </a:lnSpc>
            </a:pPr>
            <a:endParaRPr lang="en-US" altLang="en-US" dirty="0" smtClean="0">
              <a:latin typeface="Arial" panose="020B0604020202020204" pitchFamily="34" charset="0"/>
            </a:endParaRPr>
          </a:p>
          <a:p>
            <a:pPr>
              <a:lnSpc>
                <a:spcPct val="96000"/>
              </a:lnSpc>
            </a:pPr>
            <a:r>
              <a:rPr lang="en-US" altLang="en-US" dirty="0" smtClean="0">
                <a:latin typeface="Arial" panose="020B0604020202020204" pitchFamily="34" charset="0"/>
              </a:rPr>
              <a:t>The </a:t>
            </a:r>
            <a:r>
              <a:rPr lang="en-US" altLang="en-US" b="1" dirty="0" smtClean="0">
                <a:latin typeface="Arial" panose="020B0604020202020204" pitchFamily="34" charset="0"/>
              </a:rPr>
              <a:t>job specification</a:t>
            </a:r>
            <a:r>
              <a:rPr lang="en-US" altLang="en-US" dirty="0" smtClean="0">
                <a:latin typeface="Arial" panose="020B0604020202020204" pitchFamily="34" charset="0"/>
              </a:rPr>
              <a:t> is incorporated into the job description document and spells out the minimum acceptable qualifications a person needs to perform a particular job.</a:t>
            </a:r>
          </a:p>
          <a:p>
            <a:endParaRPr lang="en-US" altLang="en-US" dirty="0" smtClean="0">
              <a:latin typeface="Arial" panose="020B0604020202020204" pitchFamily="34" charset="0"/>
            </a:endParaRPr>
          </a:p>
          <a:p>
            <a:r>
              <a:rPr lang="en-US" altLang="en-US" dirty="0" smtClean="0">
                <a:latin typeface="Arial" panose="020B0604020202020204" pitchFamily="34" charset="0"/>
              </a:rPr>
              <a:t>In practice, both the job description and job specification are combined into one document with the job specification presented after the job description.</a:t>
            </a:r>
          </a:p>
          <a:p>
            <a:pPr marL="232212" indent="-232212">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78022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smtClean="0">
                <a:latin typeface="Arial" panose="020B0604020202020204" pitchFamily="34" charset="0"/>
              </a:rPr>
              <a:t>In today’s rapidly changing work environment, job analysis is critical to meet company objectives. As new jobs are created, old jobs may need to be redesigned or eliminated. Also, data derived from job analysis in the form of the job description/specification can have an impact on virtually every aspect of HR management. In practice, both the job description and job specification are combined into one document with the job specification presented after the job description.</a:t>
            </a:r>
          </a:p>
          <a:p>
            <a:endParaRPr lang="en-US" altLang="en-US" dirty="0" smtClean="0">
              <a:latin typeface="Arial" panose="020B0604020202020204" pitchFamily="34" charset="0"/>
            </a:endParaRPr>
          </a:p>
          <a:p>
            <a:r>
              <a:rPr lang="en-US" altLang="en-US" dirty="0" smtClean="0">
                <a:latin typeface="Arial" panose="020B0604020202020204" pitchFamily="34" charset="0"/>
              </a:rPr>
              <a:t>Ultimately, job analysis can help inform the array of HR decisions in each of the functional areas.  For example, staffing involves selecting and placing individuals who possess the required knowledge, skills, and ability, which differ from job to job. Job analysis helps identify training and development needs such as informing HR professionals about the kind of training that is needed to help employees gain the required knowledge, skills, and abilities required to perform the job.  Job analysis helps establish the performance criteria that vary with different jobs. In the area of compensation, it is helpful to know the relative value of a particular job to the company before a dollar value is placed on it. Information derived from job analysis is also valuable in identifying safety and health considerations. Job analysis is helpful in the employee and relations area by identifying the standards for promotion, transfer, or demotion. The need for job analysis is well documented in the </a:t>
            </a:r>
            <a:r>
              <a:rPr lang="en-US" altLang="en-US" i="1" dirty="0" smtClean="0">
                <a:latin typeface="Arial" panose="020B0604020202020204" pitchFamily="34" charset="0"/>
              </a:rPr>
              <a:t>Uniform Guidelines</a:t>
            </a:r>
            <a:r>
              <a:rPr lang="en-US" altLang="en-US" b="1" i="1" dirty="0" smtClean="0">
                <a:latin typeface="Arial" panose="020B0604020202020204" pitchFamily="34" charset="0"/>
              </a:rPr>
              <a:t>. </a:t>
            </a:r>
            <a:r>
              <a:rPr lang="en-US" altLang="en-US" dirty="0" smtClean="0">
                <a:latin typeface="Arial" panose="020B0604020202020204" pitchFamily="34" charset="0"/>
              </a:rPr>
              <a:t>Job analysis can help defend decisions involving termination, promotions, transfers, and demotions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08324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latin typeface="Arial" panose="020B0604020202020204" pitchFamily="34" charset="0"/>
              </a:rPr>
              <a:t>Job analysis is conducted in different ways according to an organization’s needs and resources. </a:t>
            </a:r>
          </a:p>
          <a:p>
            <a:pPr>
              <a:lnSpc>
                <a:spcPct val="96000"/>
              </a:lnSpc>
            </a:pPr>
            <a:endParaRPr lang="en-US" altLang="en-US" dirty="0" smtClean="0">
              <a:latin typeface="Arial" panose="020B0604020202020204" pitchFamily="34" charset="0"/>
            </a:endParaRPr>
          </a:p>
          <a:p>
            <a:pPr>
              <a:lnSpc>
                <a:spcPct val="96000"/>
              </a:lnSpc>
            </a:pPr>
            <a:r>
              <a:rPr lang="en-US" altLang="en-US" dirty="0" smtClean="0">
                <a:latin typeface="Arial" panose="020B0604020202020204" pitchFamily="34" charset="0"/>
              </a:rPr>
              <a:t>At the minimum, the employee and the employee’s immediate supervisor should participate in job analysis. Large organizations may have one or more job analysts, small organizations may use line supervisors, and other organizations my hire consultants. Regardless of approach, the analyst should—before conducting job analysis—learn as much as possible about the job by reviewing organizational charts and talking with individuals acquainted with the jobs to be studied.</a:t>
            </a:r>
          </a:p>
          <a:p>
            <a:pPr>
              <a:lnSpc>
                <a:spcPct val="96000"/>
              </a:lnSpc>
            </a:pPr>
            <a:endParaRPr lang="en-US" altLang="en-US" dirty="0" smtClean="0">
              <a:latin typeface="Arial" panose="020B0604020202020204" pitchFamily="34" charset="0"/>
            </a:endParaRPr>
          </a:p>
          <a:p>
            <a:pPr>
              <a:lnSpc>
                <a:spcPct val="96000"/>
              </a:lnSpc>
            </a:pPr>
            <a:r>
              <a:rPr lang="en-US" altLang="en-US" dirty="0" smtClean="0">
                <a:latin typeface="Arial" panose="020B0604020202020204" pitchFamily="34" charset="0"/>
              </a:rPr>
              <a:t>Selecting a specific method should be based on how the information will be used, such as for job evaluation, pay increases, development, etc. </a:t>
            </a:r>
          </a:p>
          <a:p>
            <a:pPr>
              <a:lnSpc>
                <a:spcPct val="96000"/>
              </a:lnSpc>
            </a:pPr>
            <a:endParaRPr lang="en-US" altLang="en-US" dirty="0" smtClean="0">
              <a:latin typeface="Arial" panose="020B0604020202020204" pitchFamily="34" charset="0"/>
            </a:endParaRPr>
          </a:p>
          <a:p>
            <a:pPr>
              <a:lnSpc>
                <a:spcPct val="96000"/>
              </a:lnSpc>
            </a:pPr>
            <a:r>
              <a:rPr lang="en-US" altLang="en-US" dirty="0" smtClean="0">
                <a:latin typeface="Arial" panose="020B0604020202020204" pitchFamily="34" charset="0"/>
              </a:rPr>
              <a:t>The most common methods of job analysis are discussed in the following slides.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07264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smtClean="0">
                <a:latin typeface="Arial" panose="020B0604020202020204" pitchFamily="34" charset="0"/>
              </a:rPr>
              <a:t>Questionnaires</a:t>
            </a:r>
            <a:r>
              <a:rPr lang="en-US" altLang="en-US" dirty="0" smtClean="0">
                <a:latin typeface="Arial" panose="020B0604020202020204" pitchFamily="34" charset="0"/>
              </a:rPr>
              <a:t> are typically quick and economical to use. The job analyst administers a structured questionnaire to employees, who identify the tasks they perform. </a:t>
            </a:r>
          </a:p>
          <a:p>
            <a:pPr>
              <a:lnSpc>
                <a:spcPct val="96000"/>
              </a:lnSpc>
            </a:pPr>
            <a:r>
              <a:rPr lang="en-US" altLang="en-US" dirty="0" smtClean="0">
                <a:latin typeface="Arial" panose="020B0604020202020204" pitchFamily="34" charset="0"/>
              </a:rPr>
              <a:t>But some employees lack the verbal or written skills to provide the desired information and others exaggerate their tasks by suggesting more responsibility than actually exists.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119162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Job analysts use the </a:t>
            </a:r>
            <a:r>
              <a:rPr lang="en-US" altLang="en-US" b="1" dirty="0" smtClean="0">
                <a:latin typeface="Arial" panose="020B0604020202020204" pitchFamily="34" charset="0"/>
              </a:rPr>
              <a:t>observation method </a:t>
            </a:r>
            <a:r>
              <a:rPr lang="en-US" altLang="en-US" dirty="0" smtClean="0">
                <a:latin typeface="Arial" panose="020B0604020202020204" pitchFamily="34" charset="0"/>
              </a:rPr>
              <a:t>to watch the worker perform job tasks and records their observations. This method is used primarily for jobs emphasizing manual skills, although it can help identify interrelationships between physical and mental tasks. Observation alone is not sufficient for conducting job analyses where mental skills are dominant.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95512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smtClean="0">
                <a:latin typeface="Arial" panose="020B0604020202020204" pitchFamily="34" charset="0"/>
              </a:rPr>
              <a:t>Interviewing </a:t>
            </a:r>
            <a:r>
              <a:rPr lang="en-US" altLang="en-US" dirty="0" smtClean="0">
                <a:latin typeface="Arial" panose="020B0604020202020204" pitchFamily="34" charset="0"/>
              </a:rPr>
              <a:t>both the employee and supervisor provides a good understanding of the job. The analyst first interviews the employee to describe the duties performed. </a:t>
            </a:r>
          </a:p>
          <a:p>
            <a:pPr>
              <a:lnSpc>
                <a:spcPct val="96000"/>
              </a:lnSpc>
            </a:pPr>
            <a:r>
              <a:rPr lang="en-US" altLang="en-US" dirty="0" smtClean="0">
                <a:latin typeface="Arial" panose="020B0604020202020204" pitchFamily="34" charset="0"/>
              </a:rPr>
              <a:t>Then, she contacts the supervisor for additional information, to check the accuracy of the information obtained from the employee, and to clarify certain points.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82952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Sometimes, job analysis information is gathered by having employees describe their daily work activities in a </a:t>
            </a:r>
            <a:r>
              <a:rPr lang="en-US" altLang="en-US" b="1" dirty="0" smtClean="0">
                <a:latin typeface="Arial" panose="020B0604020202020204" pitchFamily="34" charset="0"/>
              </a:rPr>
              <a:t>diary or log</a:t>
            </a:r>
            <a:r>
              <a:rPr lang="en-US" altLang="en-US" dirty="0" smtClean="0">
                <a:latin typeface="Arial" panose="020B0604020202020204" pitchFamily="34" charset="0"/>
              </a:rPr>
              <a:t>. With this method, the problem of employees exaggerating job importance may have to be overcome. Even so, valuable understanding of highly specialized jobs, such as recreational therapist, may be obtained in this way.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15842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An analyst usually combines methods to produce accurate job descriptions and specifications.  For example, a questionnaire may be supported by interviews and limited observation.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2117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Information obtained through job analysis is crucial to developing job descriptions. This document should provide accurate, explicit, and concise statements of what employees are expected to do, how they are to do it, and the conditions under which the duties are performed.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The  </a:t>
            </a:r>
            <a:r>
              <a:rPr lang="en-US" altLang="en-US" b="1" dirty="0" smtClean="0">
                <a:latin typeface="Arial" panose="020B0604020202020204" pitchFamily="34" charset="0"/>
              </a:rPr>
              <a:t>job description </a:t>
            </a:r>
            <a:r>
              <a:rPr lang="en-US" altLang="en-US" dirty="0" smtClean="0">
                <a:latin typeface="Arial" panose="020B0604020202020204" pitchFamily="34" charset="0"/>
              </a:rPr>
              <a:t>frequently includes major duties, the percentage of time devoted to each duty, performance standards, working conditions and potential hazards, the number of employees performing the job and to whom they report, and the equipment used on the job.</a:t>
            </a:r>
          </a:p>
          <a:p>
            <a:pPr>
              <a:defRPr/>
            </a:pPr>
            <a:endParaRPr lang="en-US" altLang="en-US" dirty="0" smtClean="0">
              <a:latin typeface="Arial" panose="020B0604020202020204" pitchFamily="34" charset="0"/>
              <a:sym typeface="Symbol" panose="05050102010706020507" pitchFamily="18" charset="2"/>
            </a:endParaRPr>
          </a:p>
          <a:p>
            <a:r>
              <a:rPr lang="en-US" altLang="en-US" dirty="0" smtClean="0">
                <a:latin typeface="Arial" panose="020B0604020202020204" pitchFamily="34" charset="0"/>
              </a:rPr>
              <a:t>The job description contains several components.</a:t>
            </a:r>
          </a:p>
          <a:p>
            <a:pPr>
              <a:lnSpc>
                <a:spcPct val="96000"/>
              </a:lnSpc>
            </a:pPr>
            <a:r>
              <a:rPr lang="en-US" altLang="en-US" dirty="0" smtClean="0">
                <a:latin typeface="Arial" panose="020B0604020202020204" pitchFamily="34" charset="0"/>
              </a:rPr>
              <a:t>The </a:t>
            </a:r>
            <a:r>
              <a:rPr lang="en-US" altLang="en-US" b="1" dirty="0" smtClean="0">
                <a:latin typeface="Arial" panose="020B0604020202020204" pitchFamily="34" charset="0"/>
              </a:rPr>
              <a:t>job identification </a:t>
            </a:r>
            <a:r>
              <a:rPr lang="en-US" altLang="en-US" dirty="0" smtClean="0">
                <a:latin typeface="Arial" panose="020B0604020202020204" pitchFamily="34" charset="0"/>
              </a:rPr>
              <a:t>section includes the job title, department, reporting relationship, and job number or code. Job titles can be misleading, especially between one company and another.</a:t>
            </a:r>
          </a:p>
          <a:p>
            <a:pPr>
              <a:lnSpc>
                <a:spcPct val="96000"/>
              </a:lnSpc>
            </a:pPr>
            <a:r>
              <a:rPr lang="en-US" altLang="en-US" dirty="0" smtClean="0">
                <a:latin typeface="Arial" panose="020B0604020202020204" pitchFamily="34" charset="0"/>
              </a:rPr>
              <a:t>The </a:t>
            </a:r>
            <a:r>
              <a:rPr lang="en-US" altLang="en-US" b="1" dirty="0" smtClean="0">
                <a:latin typeface="Arial" panose="020B0604020202020204" pitchFamily="34" charset="0"/>
              </a:rPr>
              <a:t>job analysis date </a:t>
            </a:r>
            <a:r>
              <a:rPr lang="en-US" altLang="en-US" dirty="0" smtClean="0">
                <a:latin typeface="Arial" panose="020B0604020202020204" pitchFamily="34" charset="0"/>
              </a:rPr>
              <a:t>is placed on the job description to identify job changes that would make the description obsolete. Some firms have placed an expiration date on the document to ensure periodic review of job content and minimize the number of obsolete job descriptions.</a:t>
            </a:r>
          </a:p>
          <a:p>
            <a:pPr>
              <a:lnSpc>
                <a:spcPct val="96000"/>
              </a:lnSpc>
            </a:pPr>
            <a:r>
              <a:rPr lang="en-US" altLang="en-US" dirty="0" smtClean="0">
                <a:latin typeface="Arial" panose="020B0604020202020204" pitchFamily="34" charset="0"/>
              </a:rPr>
              <a:t>The </a:t>
            </a:r>
            <a:r>
              <a:rPr lang="en-US" altLang="en-US" b="1" dirty="0" smtClean="0">
                <a:latin typeface="Arial" panose="020B0604020202020204" pitchFamily="34" charset="0"/>
              </a:rPr>
              <a:t>job summary </a:t>
            </a:r>
            <a:r>
              <a:rPr lang="en-US" altLang="en-US" dirty="0" smtClean="0">
                <a:latin typeface="Arial" panose="020B0604020202020204" pitchFamily="34" charset="0"/>
              </a:rPr>
              <a:t>is a short paragraph that states job content.</a:t>
            </a:r>
          </a:p>
          <a:p>
            <a:pPr>
              <a:lnSpc>
                <a:spcPct val="96000"/>
              </a:lnSpc>
            </a:pPr>
            <a:r>
              <a:rPr lang="en-US" altLang="en-US" dirty="0" smtClean="0">
                <a:latin typeface="Arial" panose="020B0604020202020204" pitchFamily="34" charset="0"/>
              </a:rPr>
              <a:t>The body of the job description delineates the major duties to be performed. Essential functions may be shown in a separate section to aid in complying with the Americans with Disabilities Act.</a:t>
            </a:r>
          </a:p>
          <a:p>
            <a:pPr>
              <a:lnSpc>
                <a:spcPct val="96000"/>
              </a:lnSpc>
            </a:pPr>
            <a:endParaRPr lang="en-US" altLang="en-US" dirty="0" smtClean="0">
              <a:latin typeface="Arial" panose="020B0604020202020204" pitchFamily="34" charset="0"/>
            </a:endParaRPr>
          </a:p>
          <a:p>
            <a:pPr>
              <a:lnSpc>
                <a:spcPct val="96000"/>
              </a:lnSpc>
            </a:pPr>
            <a:r>
              <a:rPr lang="en-US" altLang="en-US" dirty="0" smtClean="0">
                <a:latin typeface="Arial" panose="020B0604020202020204" pitchFamily="34" charset="0"/>
              </a:rPr>
              <a:t>The </a:t>
            </a:r>
            <a:r>
              <a:rPr lang="en-US" altLang="en-US" b="1" dirty="0" smtClean="0">
                <a:latin typeface="Arial" panose="020B0604020202020204" pitchFamily="34" charset="0"/>
              </a:rPr>
              <a:t>job specification </a:t>
            </a:r>
            <a:r>
              <a:rPr lang="en-US" altLang="en-US" dirty="0" smtClean="0">
                <a:latin typeface="Arial" panose="020B0604020202020204" pitchFamily="34" charset="0"/>
              </a:rPr>
              <a:t>documents the minimum acceptable qualifications that a person should possess to perform a particular job.</a:t>
            </a:r>
          </a:p>
          <a:p>
            <a:pPr>
              <a:lnSpc>
                <a:spcPct val="96000"/>
              </a:lnSpc>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sym typeface="Symbol" panose="05050102010706020507"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14090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U.S. Bureau of Labor Statistics created and updates the Standard Occupational Classification (SOC) system, which is used by federal statistical agencies to classify workers into occupational categories for the purpose of collecting, calculating, or disseminating data.  The federal government updates job descriptions for all U.S. workers every ten years. This update permits professional organizations and labor groups to seek recognition or a higher profile for their members’ occupations by gaining a separate listing or reclassification.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O*NET, the Occupational Information Network, </a:t>
            </a:r>
            <a:r>
              <a:rPr lang="en-US" altLang="en-US" dirty="0" smtClean="0">
                <a:latin typeface="Arial" panose="020B0604020202020204" pitchFamily="34" charset="0"/>
              </a:rPr>
              <a:t>is a comprehensive, government-developed database of worker attributes and job characteristics. It’s the nation’s primary source of occupational information, which provides a common language for defining and describing occupations, as well as capturing rapidly changing job requirements. It’s the foundation for facilitating career counseling, education, employment, and training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042763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term </a:t>
            </a:r>
            <a:r>
              <a:rPr lang="en-US" altLang="en-US" i="1" dirty="0" smtClean="0">
                <a:latin typeface="Arial" panose="020B0604020202020204" pitchFamily="34" charset="0"/>
              </a:rPr>
              <a:t>competency</a:t>
            </a:r>
            <a:r>
              <a:rPr lang="en-US" altLang="en-US" dirty="0" smtClean="0">
                <a:latin typeface="Arial" panose="020B0604020202020204" pitchFamily="34" charset="0"/>
              </a:rPr>
              <a:t> has become an increasingly important topic in HR practice because of the changing nature of work. Competencies build on the use of knowledge, skills, and abilities, which we describe with job analysis, to describe work. Traditionally, as we have seen, work has been described by many dimensions including knowledge, skills, and abilities. Indeed, although this is largely still the case, HR professionals have embraced the ideas of competencies as the field has increasingly taken on strategic importance.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a:defRPr/>
            </a:pPr>
            <a:r>
              <a:rPr lang="en-US" altLang="en-US" b="1" dirty="0" smtClean="0"/>
              <a:t>Competencies</a:t>
            </a:r>
            <a:r>
              <a:rPr lang="en-US" altLang="en-US" dirty="0" smtClean="0"/>
              <a:t> refer to an individual’s capability to orchestrate and apply combinations of knowledge, skills, and abilities consistently over time to perform work successfully in the required work situations.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Competency modeling</a:t>
            </a:r>
            <a:r>
              <a:rPr lang="en-US" altLang="en-US" sz="1200" dirty="0" smtClean="0"/>
              <a:t> specifies and defines all the competencies necessary for success in a group of jobs that are set within an industry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575723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dirty="0" smtClean="0">
                <a:latin typeface="Arial" panose="020B0604020202020204" pitchFamily="34" charset="0"/>
              </a:rPr>
              <a:t>This figure illustrates an example of a competency model for Solar Photovoltaic Installers who work in the renewable energy industry.</a:t>
            </a:r>
          </a:p>
          <a:p>
            <a:endParaRPr lang="en-US" altLang="en-US" i="1" dirty="0" smtClean="0">
              <a:latin typeface="Arial" panose="020B0604020202020204" pitchFamily="34" charset="0"/>
            </a:endParaRPr>
          </a:p>
          <a:p>
            <a:r>
              <a:rPr lang="en-US" altLang="en-US" i="1" dirty="0" smtClean="0">
                <a:latin typeface="Arial" panose="020B0604020202020204" pitchFamily="34" charset="0"/>
              </a:rPr>
              <a:t>Foundational Competencies</a:t>
            </a:r>
            <a:endParaRPr lang="en-US" altLang="en-US" dirty="0" smtClean="0">
              <a:latin typeface="Arial" panose="020B0604020202020204" pitchFamily="34" charset="0"/>
            </a:endParaRPr>
          </a:p>
          <a:p>
            <a:r>
              <a:rPr lang="en-US" altLang="en-US" dirty="0" smtClean="0">
                <a:latin typeface="Arial" panose="020B0604020202020204" pitchFamily="34" charset="0"/>
              </a:rPr>
              <a:t>At the base of the model, Tiers 1 through 3 represent competencies that provide the foundation for success in school and in the world of work. Foundational competencies are essential to a large number of occupations and industries. Employers have identified a link between foundational competencies and job performance and have also discovered that foundational competencies are a prerequisite for workers to learn industry-specific skills.</a:t>
            </a:r>
          </a:p>
          <a:p>
            <a:endParaRPr lang="en-US" altLang="en-US" dirty="0" smtClean="0">
              <a:latin typeface="Arial" panose="020B0604020202020204" pitchFamily="34" charset="0"/>
            </a:endParaRPr>
          </a:p>
          <a:p>
            <a:r>
              <a:rPr lang="en-US" altLang="en-US" i="1" dirty="0" smtClean="0">
                <a:latin typeface="Arial" panose="020B0604020202020204" pitchFamily="34" charset="0"/>
              </a:rPr>
              <a:t>Industry-Related Competencies</a:t>
            </a:r>
            <a:endParaRPr lang="en-US" altLang="en-US" dirty="0" smtClean="0">
              <a:latin typeface="Arial" panose="020B0604020202020204" pitchFamily="34" charset="0"/>
            </a:endParaRPr>
          </a:p>
          <a:p>
            <a:r>
              <a:rPr lang="en-US" altLang="en-US" dirty="0" smtClean="0">
                <a:latin typeface="Arial" panose="020B0604020202020204" pitchFamily="34" charset="0"/>
              </a:rPr>
              <a:t>The competencies shown on Tiers 4 and 5 are referred to as Industry Competencies and are specific to an industry or industry sector. Industry-wide technical competencies cut across industry subsectors making it possible to create career lattices where a worker can move easily across industry subsectors. Rather than narrowly following a single occupational career ladder, this model supports the development of an agile workforce.</a:t>
            </a:r>
          </a:p>
          <a:p>
            <a:endParaRPr lang="en-US" altLang="en-US" dirty="0" smtClean="0">
              <a:latin typeface="Arial" panose="020B0604020202020204" pitchFamily="34" charset="0"/>
            </a:endParaRPr>
          </a:p>
          <a:p>
            <a:r>
              <a:rPr lang="en-US" altLang="en-US" i="1" dirty="0" smtClean="0">
                <a:latin typeface="Arial" panose="020B0604020202020204" pitchFamily="34" charset="0"/>
              </a:rPr>
              <a:t>Occupation-Related Competencies</a:t>
            </a:r>
            <a:endParaRPr lang="en-US" altLang="en-US" dirty="0" smtClean="0">
              <a:latin typeface="Arial" panose="020B0604020202020204" pitchFamily="34" charset="0"/>
            </a:endParaRPr>
          </a:p>
          <a:p>
            <a:r>
              <a:rPr lang="en-US" altLang="en-US" dirty="0" smtClean="0">
                <a:latin typeface="Arial" panose="020B0604020202020204" pitchFamily="34" charset="0"/>
              </a:rPr>
              <a:t>The competencies on Tiers 6, 7, 8, and 9 are referred to as Occupational Competencies. Occupational competency models are frequently developed to define performance in a workplace, to design competency-based curriculum, or to articulate the requirements for an occupational credential such as a license or certification.</a:t>
            </a:r>
          </a:p>
          <a:p>
            <a:r>
              <a:rPr lang="en-US" altLang="en-US" dirty="0" smtClean="0">
                <a:latin typeface="Arial" panose="020B0604020202020204" pitchFamily="34" charset="0"/>
              </a:rPr>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756716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New jobs are rapidly being created, so </a:t>
            </a:r>
            <a:r>
              <a:rPr lang="en-US" altLang="en-US" b="1" dirty="0" smtClean="0">
                <a:latin typeface="Arial" panose="020B0604020202020204" pitchFamily="34" charset="0"/>
              </a:rPr>
              <a:t>job design </a:t>
            </a:r>
            <a:r>
              <a:rPr lang="en-US" altLang="en-US" dirty="0" smtClean="0">
                <a:latin typeface="Arial" panose="020B0604020202020204" pitchFamily="34" charset="0"/>
              </a:rPr>
              <a:t>is the necessary process of determining the specific tasks to be performed, the methods used in performing these tasks, and how the job relates to other work in the organization.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r>
              <a:rPr lang="en-US" altLang="en-US" b="1" dirty="0" smtClean="0"/>
              <a:t>Job enrichment</a:t>
            </a:r>
            <a:r>
              <a:rPr lang="en-US" altLang="en-US" dirty="0" smtClean="0"/>
              <a:t> consists of basic changes in the content and level of responsibility of a job so as to provide greater challenges to the worker.</a:t>
            </a:r>
          </a:p>
          <a:p>
            <a:r>
              <a:rPr lang="en-US" altLang="en-US" dirty="0" smtClean="0"/>
              <a:t>Job enrichment provides a vertical expansion of responsibilities. </a:t>
            </a:r>
            <a:r>
              <a:rPr lang="en-US" altLang="en-US" dirty="0" smtClean="0">
                <a:latin typeface="Arial" panose="020B0604020202020204" pitchFamily="34" charset="0"/>
              </a:rPr>
              <a:t>The worker has the opportunity to derive a feeling of achievement, recognition, responsibility, and personal growth in performing the job. Although job enrichment programs do not always achieve positive results, they have often brought about improvements in job performance and in the level of worker satisfaction in many organizations. Today, job enrichment is moving toward the team level, as more teams become autonomous, or self-managed.</a:t>
            </a:r>
          </a:p>
          <a:p>
            <a:endParaRPr lang="en-US" altLang="en-US" dirty="0" smtClean="0">
              <a:latin typeface="Arial" panose="020B0604020202020204" pitchFamily="34" charset="0"/>
            </a:endParaRPr>
          </a:p>
          <a:p>
            <a:pPr>
              <a:tabLst>
                <a:tab pos="463550" algn="l"/>
              </a:tabLst>
            </a:pPr>
            <a:r>
              <a:rPr lang="en-US" altLang="en-US" dirty="0" smtClean="0">
                <a:latin typeface="Arial" panose="020B0604020202020204" pitchFamily="34" charset="0"/>
              </a:rPr>
              <a:t>There is a clear distinction between job enrichment and job enlargement. </a:t>
            </a:r>
            <a:r>
              <a:rPr lang="en-US" altLang="en-US" b="1" dirty="0" smtClean="0">
                <a:latin typeface="Arial" panose="020B0604020202020204" pitchFamily="34" charset="0"/>
              </a:rPr>
              <a:t>Job enlargement </a:t>
            </a:r>
            <a:r>
              <a:rPr lang="en-US" altLang="en-US" dirty="0" smtClean="0">
                <a:latin typeface="Arial" panose="020B0604020202020204" pitchFamily="34" charset="0"/>
              </a:rPr>
              <a:t>is defined as increasing the number of tasks a worker performs, with all of the tasks at the same level of responsibility.</a:t>
            </a:r>
          </a:p>
          <a:p>
            <a:pPr>
              <a:tabLst>
                <a:tab pos="463550" algn="l"/>
              </a:tabLst>
            </a:pPr>
            <a:endParaRPr lang="en-US" altLang="en-US" dirty="0" smtClean="0">
              <a:latin typeface="Arial" panose="020B0604020202020204" pitchFamily="34" charset="0"/>
            </a:endParaRPr>
          </a:p>
          <a:p>
            <a:pPr>
              <a:tabLst>
                <a:tab pos="463550" algn="l"/>
              </a:tabLst>
            </a:pPr>
            <a:r>
              <a:rPr lang="en-US" altLang="en-US" dirty="0" smtClean="0">
                <a:latin typeface="Arial" panose="020B0604020202020204" pitchFamily="34" charset="0"/>
              </a:rPr>
              <a:t>Job enlargement, sometimes called cross-training, involves providing greater variety to the worker. For example, instead of knowing how to operate only one machine, a person is taught to operate two or even three, but no higher level of responsibility is required. Workers with broad skills may become increasingly important as fewer workers are needed because of tight budgets. Some employers have found that providing job enlargement opportunities improves employee engagement and prevents stagnation.</a:t>
            </a:r>
          </a:p>
          <a:p>
            <a:pPr>
              <a:tabLst>
                <a:tab pos="463550" algn="l"/>
              </a:tabLst>
            </a:pPr>
            <a:r>
              <a:rPr lang="en-US" altLang="en-US" b="1" dirty="0" smtClean="0">
                <a:latin typeface="Arial" panose="020B0604020202020204" pitchFamily="34" charset="0"/>
              </a:rPr>
              <a:t>Job rotation</a:t>
            </a:r>
            <a:r>
              <a:rPr lang="en-US" altLang="en-US" dirty="0" smtClean="0">
                <a:latin typeface="Arial" panose="020B0604020202020204" pitchFamily="34" charset="0"/>
              </a:rPr>
              <a:t> </a:t>
            </a:r>
            <a:r>
              <a:rPr lang="en-US" altLang="en-US" b="1" dirty="0" smtClean="0">
                <a:latin typeface="Arial" panose="020B0604020202020204" pitchFamily="34" charset="0"/>
              </a:rPr>
              <a:t>(cross-training) </a:t>
            </a:r>
            <a:r>
              <a:rPr lang="en-US" altLang="en-US" dirty="0" smtClean="0">
                <a:latin typeface="Arial" panose="020B0604020202020204" pitchFamily="34" charset="0"/>
              </a:rPr>
              <a:t>moves employees from one job to another to broaden their experience. Higher-level tasks often require this breadth of knowledge. Rotational training programs help employees understand a variety of jobs and their interrelationships, thereby improving productivity. Job rotation is often used by organizations to relieve boredom, stimulate better performance, reduce absenteeism, and provide additional flexibility in job assignments. Also, if the task to be accomplished is boring or distasteful, job rotation means that one person will not be stuck with it for all time. </a:t>
            </a:r>
          </a:p>
          <a:p>
            <a:pPr>
              <a:tabLst>
                <a:tab pos="463550" algn="l"/>
              </a:tabLst>
            </a:pPr>
            <a:r>
              <a:rPr lang="en-US" altLang="en-US" b="1" dirty="0" smtClean="0">
                <a:latin typeface="Arial" panose="020B0604020202020204" pitchFamily="34" charset="0"/>
              </a:rPr>
              <a:t>Reengineering </a:t>
            </a:r>
            <a:r>
              <a:rPr lang="en-US" altLang="en-US" dirty="0" smtClean="0">
                <a:latin typeface="Arial" panose="020B0604020202020204" pitchFamily="34" charset="0"/>
              </a:rPr>
              <a:t>is “the fundamental rethinking and radical redesign of business processes to achieve dramatic improvements in critical contemporary measures of performance, such as cost, quality, service, and speed.” </a:t>
            </a:r>
          </a:p>
          <a:p>
            <a:pPr>
              <a:tabLst>
                <a:tab pos="463550" algn="l"/>
              </a:tabLst>
            </a:pPr>
            <a:r>
              <a:rPr lang="en-US" altLang="en-US" dirty="0" smtClean="0">
                <a:latin typeface="Arial" panose="020B0604020202020204" pitchFamily="34" charset="0"/>
              </a:rPr>
              <a:t>It emphasizes the radical redesign of work in which companies organizes around process instead of by functional departments.</a:t>
            </a:r>
          </a:p>
          <a:p>
            <a:pPr>
              <a:tabLst>
                <a:tab pos="463550" algn="l"/>
              </a:tabLst>
            </a:pPr>
            <a:endParaRPr lang="en-US" altLang="en-US" dirty="0" smtClean="0">
              <a:latin typeface="Arial" panose="020B0604020202020204" pitchFamily="34" charset="0"/>
            </a:endParaRPr>
          </a:p>
          <a:p>
            <a:pPr>
              <a:tabLst>
                <a:tab pos="463550" algn="l"/>
              </a:tabLst>
            </a:pPr>
            <a:endParaRPr lang="en-US" altLang="en-US" dirty="0" smtClean="0">
              <a:latin typeface="Arial" panose="020B0604020202020204" pitchFamily="34" charset="0"/>
            </a:endParaRPr>
          </a:p>
          <a:p>
            <a:pPr>
              <a:tabLst>
                <a:tab pos="463550" algn="l"/>
              </a:tabLst>
            </a:pP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497845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406774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panose="020B0604020202020204" pitchFamily="34" charset="0"/>
              </a:rPr>
              <a:t>Strategic planning is the process by which top management determines overall organizational purposes and objectives and how they are achieved.  HR executives are increasingly highly involved in the strategic planning process. </a:t>
            </a:r>
          </a:p>
          <a:p>
            <a:endParaRPr lang="en-US" altLang="en-US" dirty="0" smtClean="0">
              <a:latin typeface="Arial" panose="020B0604020202020204" pitchFamily="34" charset="0"/>
            </a:endParaRPr>
          </a:p>
          <a:p>
            <a:r>
              <a:rPr lang="en-US" altLang="en-US" dirty="0" smtClean="0">
                <a:latin typeface="Arial" panose="020B0604020202020204" pitchFamily="34" charset="0"/>
              </a:rPr>
              <a:t>Strategic planning at all levels of the organization can be divided into four steps: (1) determination of the organizational mission, (2) assessment of the organization and its environment, (3) setting of specific objectives or direction, and (4) determination of strategies to accomplish those objectives.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31317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altLang="en-US" dirty="0" smtClean="0">
                <a:latin typeface="Arial" panose="020B0604020202020204" pitchFamily="34" charset="0"/>
              </a:rPr>
              <a:t>Strategic planning on all levels of the organization can be divided into four steps: </a:t>
            </a:r>
          </a:p>
          <a:p>
            <a:pPr eaLnBrk="1" hangingPunct="1">
              <a:buFont typeface="Calibri" panose="020F0502020204030204" pitchFamily="34" charset="0"/>
              <a:buAutoNum type="arabicPeriod"/>
            </a:pPr>
            <a:r>
              <a:rPr lang="en-US" altLang="en-US" dirty="0" smtClean="0">
                <a:latin typeface="Arial" panose="020B0604020202020204" pitchFamily="34" charset="0"/>
              </a:rPr>
              <a:t> Determining the organizational mission,</a:t>
            </a:r>
          </a:p>
          <a:p>
            <a:pPr eaLnBrk="1" hangingPunct="1">
              <a:buFont typeface="Calibri" panose="020F0502020204030204" pitchFamily="34" charset="0"/>
              <a:buAutoNum type="arabicPeriod"/>
            </a:pPr>
            <a:r>
              <a:rPr lang="en-US" altLang="en-US" dirty="0" smtClean="0">
                <a:latin typeface="Arial" panose="020B0604020202020204" pitchFamily="34" charset="0"/>
              </a:rPr>
              <a:t> Assessing the organization and its environment,</a:t>
            </a:r>
          </a:p>
          <a:p>
            <a:pPr eaLnBrk="1" hangingPunct="1">
              <a:buFont typeface="Calibri" panose="020F0502020204030204" pitchFamily="34" charset="0"/>
              <a:buAutoNum type="arabicPeriod"/>
            </a:pPr>
            <a:r>
              <a:rPr lang="en-US" altLang="en-US" dirty="0" smtClean="0">
                <a:latin typeface="Arial" panose="020B0604020202020204" pitchFamily="34" charset="0"/>
              </a:rPr>
              <a:t> Setting specific objectives or direction, and  </a:t>
            </a:r>
          </a:p>
          <a:p>
            <a:pPr eaLnBrk="1" hangingPunct="1">
              <a:buFont typeface="Calibri" panose="020F0502020204030204" pitchFamily="34" charset="0"/>
              <a:buAutoNum type="arabicPeriod"/>
            </a:pPr>
            <a:r>
              <a:rPr lang="en-US" altLang="en-US" dirty="0" smtClean="0">
                <a:latin typeface="Arial" panose="020B0604020202020204" pitchFamily="34" charset="0"/>
              </a:rPr>
              <a:t> Determining strategies to accomplish these objectives. </a:t>
            </a:r>
          </a:p>
          <a:p>
            <a:pPr eaLnBrk="1" hangingPunct="1">
              <a:buFont typeface="Calibri" panose="020F0502020204030204" pitchFamily="34" charset="0"/>
              <a:buAutoNum type="arabicPeriod"/>
            </a:pPr>
            <a:endParaRPr lang="en-US" altLang="en-US" dirty="0" smtClean="0">
              <a:latin typeface="Arial" panose="020B0604020202020204" pitchFamily="34" charset="0"/>
            </a:endParaRPr>
          </a:p>
          <a:p>
            <a:pPr>
              <a:lnSpc>
                <a:spcPct val="96000"/>
              </a:lnSpc>
            </a:pPr>
            <a:r>
              <a:rPr lang="en-US" altLang="en-US" dirty="0" smtClean="0">
                <a:latin typeface="Arial" panose="020B0604020202020204" pitchFamily="34" charset="0"/>
              </a:rPr>
              <a:t>The strategic planning process described here derives from the SWOT (strengths, weaknesses, opportunities, and threats) framework that affects organizational performance.</a:t>
            </a:r>
          </a:p>
          <a:p>
            <a:pPr>
              <a:lnSpc>
                <a:spcPct val="96000"/>
              </a:lnSpc>
            </a:pPr>
            <a:endParaRPr lang="en-US" altLang="en-US" dirty="0" smtClean="0">
              <a:latin typeface="Arial" panose="020B0604020202020204" pitchFamily="34" charset="0"/>
            </a:endParaRPr>
          </a:p>
          <a:p>
            <a:r>
              <a:rPr lang="en-US" altLang="en-US" dirty="0" smtClean="0"/>
              <a:t>The </a:t>
            </a:r>
            <a:r>
              <a:rPr lang="en-US" altLang="en-US" b="1" dirty="0" smtClean="0"/>
              <a:t>mission</a:t>
            </a:r>
            <a:r>
              <a:rPr lang="en-US" altLang="en-US" dirty="0" smtClean="0"/>
              <a:t> is a unit’s continuing purpose or reason for being.  The corporate mission is the sum total of the organization’s ongoing purpose.</a:t>
            </a:r>
          </a:p>
          <a:p>
            <a:endParaRPr lang="en-US" altLang="en-US" dirty="0" smtClean="0"/>
          </a:p>
          <a:p>
            <a:r>
              <a:rPr lang="en-US" altLang="en-US" dirty="0" smtClean="0">
                <a:latin typeface="Arial" panose="020B0604020202020204" pitchFamily="34" charset="0"/>
              </a:rPr>
              <a:t>Making strategic plans involves information flows from both the internal and the external environments. From inside comes information about organizational competencies, strengths, and weaknesses. Scanning the external environment allows organizational strategists to identify threats and opportunities, as well as constraints. In brief, the strategy would be to take advantage of the company’s strengths and minimize its weaknesses to grasp opportunities and avoid threats.</a:t>
            </a:r>
          </a:p>
          <a:p>
            <a:r>
              <a:rPr lang="en-US" altLang="en-US" b="1" dirty="0" smtClean="0"/>
              <a:t>Objectives</a:t>
            </a:r>
            <a:r>
              <a:rPr lang="en-US" altLang="en-US" dirty="0" smtClean="0"/>
              <a:t> are the desired end results of any activity.  They should have four basic characteristics: expressed in writing, measurable, specific as to time, and challenging but attainable.</a:t>
            </a:r>
          </a:p>
          <a:p>
            <a:r>
              <a:rPr lang="en-US" altLang="en-US" dirty="0" smtClean="0"/>
              <a:t>Strategies can now be developed for accomplishing those objectives.  Strategies should be developed to take advantage of the company’s strengths and minimize its weaknesses to grasp opportunities and avoid threats.  Lowest cost strategies focus on gaining competitive advantage by being the lowest-cost producer of a product or service within the marketplace, while selling the product or service at a price advantage relative to the industry average.  Companies adopt differentiation strategies to develop products or services that are unique from those of their competitors.</a:t>
            </a:r>
          </a:p>
          <a:p>
            <a:endParaRPr lang="en-US" altLang="en-US" dirty="0" smtClean="0"/>
          </a:p>
          <a:p>
            <a:pPr>
              <a:lnSpc>
                <a:spcPct val="96000"/>
              </a:lnSpc>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1198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latin typeface="Arial" panose="020B0604020202020204" pitchFamily="34" charset="0"/>
              </a:rPr>
              <a:t>Strategy implementation follows the strategic planning process. It requires changes in the organization’s behavior, which can be brought about by changing one or more organizational dimensions which include: management’s leadership ability, organizational structure, information and control systems, production technology, and human resources.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30947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rPr>
              <a:t>Human resource planning (workforce planning) </a:t>
            </a:r>
            <a:r>
              <a:rPr lang="en-US" altLang="en-US" dirty="0" smtClean="0">
                <a:latin typeface="Arial" panose="020B0604020202020204" pitchFamily="34" charset="0"/>
              </a:rPr>
              <a:t>is the systematic process of matching the internal and external supply of people with job openings anticipated in the organization over a specific period of time. Workforce planning has evolved from a knee-jerk planning undertaking to a fundamental strategic function. It includes business plan, human resource data, and statistical interactions. It is also incorporated into the business and financial planning process, so it provides a foundation for a plan that is aligned with the business strategy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94592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panose="020B0604020202020204" pitchFamily="34" charset="0"/>
              </a:rPr>
              <a:t>Strategic planning precedes HR planning.  Human resource planning has two components: requirements</a:t>
            </a:r>
            <a:r>
              <a:rPr lang="en-US" altLang="en-US" b="1" dirty="0" smtClean="0">
                <a:latin typeface="Arial" panose="020B0604020202020204" pitchFamily="34" charset="0"/>
              </a:rPr>
              <a:t> </a:t>
            </a:r>
            <a:r>
              <a:rPr lang="en-US" altLang="en-US" dirty="0" smtClean="0">
                <a:latin typeface="Arial" panose="020B0604020202020204" pitchFamily="34" charset="0"/>
              </a:rPr>
              <a:t>and availability, which determine if the firm needs to hire or reduce the number of its employees and how.</a:t>
            </a:r>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8935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smtClean="0">
                <a:latin typeface="Arial" panose="020B0604020202020204" pitchFamily="34" charset="0"/>
              </a:rPr>
              <a:t>A </a:t>
            </a:r>
            <a:r>
              <a:rPr lang="en-US" altLang="en-US" b="1" dirty="0" smtClean="0">
                <a:latin typeface="Arial" panose="020B0604020202020204" pitchFamily="34" charset="0"/>
              </a:rPr>
              <a:t>requirements forecast </a:t>
            </a:r>
            <a:r>
              <a:rPr lang="en-US" altLang="en-US" dirty="0" smtClean="0">
                <a:latin typeface="Arial" panose="020B0604020202020204" pitchFamily="34" charset="0"/>
              </a:rPr>
              <a:t>determines the number, skill, and location of employees the organization will need at future dates to meet its goals. Before human resource requirements can be projected, demand for the firm’s goods or services must be forecasted. This prediction is then converted into people requirements for the activities necessary to meet this demand. If a firm manufactures personal computers, activities can be stated in terms of the number of units to be produced, number of sales calls to be made, number of vouchers to be processed, etc.</a:t>
            </a:r>
          </a:p>
          <a:p>
            <a:r>
              <a:rPr lang="en-US" altLang="en-US" dirty="0" smtClean="0">
                <a:latin typeface="Arial" panose="020B0604020202020204" pitchFamily="34" charset="0"/>
              </a:rPr>
              <a:t>Several techniques are available to conduct a requirements forecast.</a:t>
            </a:r>
          </a:p>
          <a:p>
            <a:r>
              <a:rPr lang="en-US" altLang="en-US" dirty="0" smtClean="0">
                <a:latin typeface="Arial" panose="020B0604020202020204" pitchFamily="34" charset="0"/>
              </a:rPr>
              <a:t>Zero-base forecasting uses the current level of staffing as the starting point for determining the future staffing needs. Essentially, the same procedure is used for human resource planning as for zero-base budgeting, whereby each budget must be justified again each year. If an employee retires, is fired, or leaves the firm for any reason, the position is not automatically filled. Instead, an analysis is made to determine whether the firm can justify filling it. Equal concern is shown for creating new positions when they appear to be needed. The key to zero-base forecasting is a thorough analysis of human resource needs. Frequently, the position is not filled and the work is spread out among remaining employees as often is the case with firms that downsize. Plans may also involve outsourcing or other approaches as an alternative to hiring.</a:t>
            </a:r>
          </a:p>
          <a:p>
            <a:r>
              <a:rPr lang="en-US" altLang="en-US" dirty="0" smtClean="0">
                <a:latin typeface="Arial" panose="020B0604020202020204" pitchFamily="34" charset="0"/>
              </a:rPr>
              <a:t>In the bottom forecasting technique, each successive level of the organization, starting with the lowest, forecasts its requirements to provide an aggregate of employment needs. It is based on the reasoning that the manager in each unit is most knowledgeable about employment requirements. Beginning with the lowest-level work units in the organization, each unit manager makes an estimate of personnel needs for the period of time encompassed by the planning cycle. As the process moves upward in the company, each successively higher level of management in turn makes its own estimates of needs, incorporating the input from each of the immediately preceding levels. The result, ultimately, is an aggregate forecast of needs for the entire organization. This process is often highly interactive in that estimated requirements from the previous level are discussed, negotiated, and re-estimated with the next level of management as the forecast moves upward through the organization. The interactive aspect of managerial estimating is one of the advantages of this procedure because it forces managers to justify their anticipated staffing needs.</a:t>
            </a:r>
          </a:p>
          <a:p>
            <a:r>
              <a:rPr lang="en-US" altLang="en-US" dirty="0" smtClean="0">
                <a:latin typeface="Arial" panose="020B0604020202020204" pitchFamily="34" charset="0"/>
              </a:rPr>
              <a:t>Historically, one of the most useful predictors of employment levels is sales volume. The relationship between demand and the number of employees needed is a positive one. A firm’s sales volume is depicted on the horizontal axis, and the number of employees actually required is shown on the vertical axis. In this illustration, as sales decrease, so does the number of employees. Using such a method, managers can approximate the number of employees required at different demand levels. Quantitative methods such as regression analysis can be helpful in determining the number of workers needed.</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22132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a:t>
            </a:r>
            <a:r>
              <a:rPr lang="en-US" altLang="en-US" b="1" dirty="0" smtClean="0">
                <a:latin typeface="Arial" panose="020B0604020202020204" pitchFamily="34" charset="0"/>
              </a:rPr>
              <a:t>availability forecast </a:t>
            </a:r>
            <a:r>
              <a:rPr lang="en-US" altLang="en-US" dirty="0" smtClean="0">
                <a:latin typeface="Arial" panose="020B0604020202020204" pitchFamily="34" charset="0"/>
              </a:rPr>
              <a:t>determines whether the firm can secure employees with the necessary skills, and from which sources. The human resource manager must look to internal sources—that is, current employees—and external sources—meaning the labor market, or a combination.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159902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67000" y="6427176"/>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11/29/2017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11/29/2017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67000" y="6427176"/>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502291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8" name="Text Placeholder 22"/>
          <p:cNvSpPr>
            <a:spLocks noGrp="1"/>
          </p:cNvSpPr>
          <p:nvPr>
            <p:ph type="body" sz="quarter" idx="16" hasCustomPrompt="1"/>
          </p:nvPr>
        </p:nvSpPr>
        <p:spPr>
          <a:xfrm>
            <a:off x="2834640" y="6400800"/>
            <a:ext cx="5852160" cy="274320"/>
          </a:xfrm>
        </p:spPr>
        <p:txBody>
          <a:bodyPr/>
          <a:lstStyle>
            <a:lvl1pPr marL="0" indent="0">
              <a:spcBef>
                <a:spcPts val="0"/>
              </a:spcBef>
              <a:buFontTx/>
              <a:buNone/>
              <a:defRPr/>
            </a:lvl1pPr>
          </a:lstStyle>
          <a:p>
            <a:pPr lvl="0"/>
            <a:r>
              <a:rPr lang="en-US" dirty="0" smtClean="0"/>
              <a:t>Copyright</a:t>
            </a:r>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67000" y="6427176"/>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11/29/2017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67000" y="6427176"/>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careeronestop.org/CompetencyModel/CareerPathway/CPWGenInstructions.aspx." TargetMode="External"/><Relationship Id="rId4" Type="http://schemas.openxmlformats.org/officeDocument/2006/relationships/hyperlink" Target="http://www.careeronestop.org/CompetencyModel/CareerPathway/CPWGenInstructions.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33237"/>
            <a:ext cx="8277519" cy="599276"/>
          </a:xfrm>
        </p:spPr>
        <p:txBody>
          <a:bodyPr anchor="b"/>
          <a:lstStyle/>
          <a:p>
            <a:pPr>
              <a:defRPr/>
            </a:pPr>
            <a:r>
              <a:rPr lang="en-US" dirty="0"/>
              <a:t>H</a:t>
            </a:r>
            <a:r>
              <a:rPr lang="en-US" dirty="0" smtClean="0"/>
              <a:t>uman </a:t>
            </a:r>
            <a:r>
              <a:rPr lang="en-US" dirty="0"/>
              <a:t>Resource Management</a:t>
            </a:r>
          </a:p>
        </p:txBody>
      </p:sp>
      <p:sp>
        <p:nvSpPr>
          <p:cNvPr id="3" name="Text Placeholder 2"/>
          <p:cNvSpPr>
            <a:spLocks noGrp="1"/>
          </p:cNvSpPr>
          <p:nvPr>
            <p:ph type="body" sz="quarter" idx="13"/>
          </p:nvPr>
        </p:nvSpPr>
        <p:spPr>
          <a:xfrm>
            <a:off x="533398" y="1041776"/>
            <a:ext cx="8153401" cy="349068"/>
          </a:xfrm>
        </p:spPr>
        <p:txBody>
          <a:bodyPr/>
          <a:lstStyle/>
          <a:p>
            <a:r>
              <a:rPr lang="en-IN" dirty="0" smtClean="0"/>
              <a:t>Fifteenth </a:t>
            </a:r>
            <a:r>
              <a:rPr lang="en-IN" dirty="0"/>
              <a:t>Edition</a:t>
            </a:r>
          </a:p>
        </p:txBody>
      </p:sp>
      <p:sp>
        <p:nvSpPr>
          <p:cNvPr id="4" name="Text Placeholder 3"/>
          <p:cNvSpPr>
            <a:spLocks noGrp="1"/>
          </p:cNvSpPr>
          <p:nvPr>
            <p:ph type="body" sz="quarter" idx="14"/>
          </p:nvPr>
        </p:nvSpPr>
        <p:spPr>
          <a:xfrm>
            <a:off x="5232776" y="1917421"/>
            <a:ext cx="3276600" cy="1282979"/>
          </a:xfrm>
        </p:spPr>
        <p:txBody>
          <a:bodyPr/>
          <a:lstStyle/>
          <a:p>
            <a:pPr algn="ctr"/>
            <a:r>
              <a:rPr lang="en-IN" b="1" dirty="0"/>
              <a:t>Chapter </a:t>
            </a:r>
            <a:r>
              <a:rPr lang="en-IN" b="1" dirty="0" smtClean="0"/>
              <a:t>4</a:t>
            </a:r>
            <a:endParaRPr lang="en-IN" dirty="0"/>
          </a:p>
        </p:txBody>
      </p:sp>
      <p:sp>
        <p:nvSpPr>
          <p:cNvPr id="5" name="Text Placeholder 4"/>
          <p:cNvSpPr>
            <a:spLocks noGrp="1"/>
          </p:cNvSpPr>
          <p:nvPr>
            <p:ph type="body" sz="quarter" idx="15"/>
          </p:nvPr>
        </p:nvSpPr>
        <p:spPr>
          <a:xfrm>
            <a:off x="5232776" y="3398837"/>
            <a:ext cx="3276600" cy="1401763"/>
          </a:xfrm>
        </p:spPr>
        <p:txBody>
          <a:bodyPr/>
          <a:lstStyle/>
          <a:p>
            <a:pPr algn="ctr"/>
            <a:r>
              <a:rPr lang="en-US" altLang="en-US" dirty="0"/>
              <a:t>Strategic Planning, Human Resource Planning, and Job Analysis</a:t>
            </a:r>
            <a:endParaRPr lang="en-US" altLang="en-US" dirty="0"/>
          </a:p>
        </p:txBody>
      </p:sp>
      <p:pic>
        <p:nvPicPr>
          <p:cNvPr id="8" name="Picture 7" descr="Front Cover: Human Resource Management Fifteenth Edition by Martocch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13" y="1607347"/>
            <a:ext cx="3929301" cy="4571046"/>
          </a:xfrm>
          <a:prstGeom prst="rect">
            <a:avLst/>
          </a:prstGeom>
          <a:ln w="6350">
            <a:solidFill>
              <a:schemeClr val="tx1"/>
            </a:solidFill>
          </a:ln>
        </p:spPr>
      </p:pic>
      <p:sp>
        <p:nvSpPr>
          <p:cNvPr id="11" name="Text Placeholder 3"/>
          <p:cNvSpPr>
            <a:spLocks noGrp="1"/>
          </p:cNvSpPr>
          <p:nvPr>
            <p:ph type="body" sz="quarter" idx="14"/>
          </p:nvPr>
        </p:nvSpPr>
        <p:spPr>
          <a:xfrm>
            <a:off x="2819400" y="6394896"/>
            <a:ext cx="5848350" cy="259773"/>
          </a:xfrm>
        </p:spPr>
        <p:txBody>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2014 Pearson </a:t>
            </a:r>
            <a:r>
              <a:rPr lang="en-US" alt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079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Shortage of Workers Forecasted</a:t>
            </a:r>
            <a:endParaRPr lang="en-US" dirty="0"/>
          </a:p>
        </p:txBody>
      </p:sp>
      <p:sp>
        <p:nvSpPr>
          <p:cNvPr id="3" name="Content Placeholder 2"/>
          <p:cNvSpPr>
            <a:spLocks noGrp="1"/>
          </p:cNvSpPr>
          <p:nvPr>
            <p:ph idx="1"/>
          </p:nvPr>
        </p:nvSpPr>
        <p:spPr>
          <a:xfrm>
            <a:off x="457200" y="1600201"/>
            <a:ext cx="8229600" cy="1066800"/>
          </a:xfrm>
        </p:spPr>
        <p:txBody>
          <a:bodyPr/>
          <a:lstStyle/>
          <a:p>
            <a:r>
              <a:rPr lang="en-US" altLang="en-US" sz="2400" dirty="0" smtClean="0"/>
              <a:t>Innovative recruiting</a:t>
            </a:r>
          </a:p>
          <a:p>
            <a:r>
              <a:rPr lang="en-US" altLang="en-US" sz="2400" dirty="0" smtClean="0"/>
              <a:t>Compensation incentives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Surplus of Employees</a:t>
            </a:r>
            <a:endParaRPr lang="en-US" dirty="0"/>
          </a:p>
        </p:txBody>
      </p:sp>
      <p:sp>
        <p:nvSpPr>
          <p:cNvPr id="3" name="Content Placeholder 2"/>
          <p:cNvSpPr>
            <a:spLocks noGrp="1"/>
          </p:cNvSpPr>
          <p:nvPr>
            <p:ph idx="1"/>
          </p:nvPr>
        </p:nvSpPr>
        <p:spPr>
          <a:xfrm>
            <a:off x="457200" y="1600201"/>
            <a:ext cx="7924800" cy="1600200"/>
          </a:xfrm>
        </p:spPr>
        <p:txBody>
          <a:bodyPr/>
          <a:lstStyle/>
          <a:p>
            <a:r>
              <a:rPr lang="en-US" altLang="en-US" sz="2400" dirty="0" smtClean="0"/>
              <a:t>When a comparison of requirements and availability indicates a worker surplus will result, most companies look to alternatives to layoffs, but downsizing may ultimately be required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Succession Planning</a:t>
            </a:r>
            <a:endParaRPr lang="en-US" dirty="0"/>
          </a:p>
        </p:txBody>
      </p:sp>
      <p:sp>
        <p:nvSpPr>
          <p:cNvPr id="3" name="Content Placeholder 2"/>
          <p:cNvSpPr>
            <a:spLocks noGrp="1"/>
          </p:cNvSpPr>
          <p:nvPr>
            <p:ph idx="1"/>
          </p:nvPr>
        </p:nvSpPr>
        <p:spPr>
          <a:xfrm>
            <a:off x="457200" y="1600201"/>
            <a:ext cx="8229600" cy="2133600"/>
          </a:xfrm>
        </p:spPr>
        <p:txBody>
          <a:bodyPr/>
          <a:lstStyle/>
          <a:p>
            <a:r>
              <a:rPr lang="en-US" altLang="en-US" sz="2400" dirty="0" smtClean="0"/>
              <a:t>Process of ensuring that qualified persons are available to assume key managerial positions once the positions are vacant</a:t>
            </a:r>
          </a:p>
          <a:p>
            <a:r>
              <a:rPr lang="en-US" altLang="en-US" sz="2400" dirty="0" smtClean="0"/>
              <a:t>Goal is to help ensure a smooth transition and operational efficiency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Job Analysis</a:t>
            </a:r>
            <a:endParaRPr lang="en-US" dirty="0"/>
          </a:p>
        </p:txBody>
      </p:sp>
      <p:sp>
        <p:nvSpPr>
          <p:cNvPr id="3" name="Content Placeholder 2"/>
          <p:cNvSpPr>
            <a:spLocks noGrp="1"/>
          </p:cNvSpPr>
          <p:nvPr>
            <p:ph idx="1"/>
          </p:nvPr>
        </p:nvSpPr>
        <p:spPr>
          <a:xfrm>
            <a:off x="457200" y="1600201"/>
            <a:ext cx="8229600" cy="1219200"/>
          </a:xfrm>
        </p:spPr>
        <p:txBody>
          <a:bodyPr/>
          <a:lstStyle/>
          <a:p>
            <a:r>
              <a:rPr lang="en-US" altLang="en-US" sz="2400" b="1" dirty="0" smtClean="0"/>
              <a:t>Job analysis</a:t>
            </a:r>
            <a:r>
              <a:rPr lang="en-US" altLang="en-US" sz="2400" dirty="0" smtClean="0"/>
              <a:t> is the systematic process of determining the skills, duties, and knowledge required for performing jobs in an organization.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altLang="en-US" dirty="0" smtClean="0"/>
              <a:t>Job Analysis: A Basic Human Resource Management Tool</a:t>
            </a:r>
            <a:endParaRPr lang="en-US" dirty="0"/>
          </a:p>
        </p:txBody>
      </p:sp>
      <p:pic>
        <p:nvPicPr>
          <p:cNvPr id="3" name="Picture 2" descr="A flowchart illustrates the components of job analysis. When analyzing a job, present information in 2 forms, a job description and job specifications. The job description includes tasks, responsibilities, and duties. Job specifications include knowledge, skills, and abilities. Once the analysis of the job description and specifications is complete, these will impact staffing, training and development, performance appraisal, compensation, safety and health, employee and labor relations, legal consider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41" y="1930212"/>
            <a:ext cx="7419718" cy="3878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Job Analysis Methods</a:t>
            </a:r>
            <a:endParaRPr lang="en-US" dirty="0"/>
          </a:p>
        </p:txBody>
      </p:sp>
      <p:sp>
        <p:nvSpPr>
          <p:cNvPr id="3" name="Content Placeholder 2"/>
          <p:cNvSpPr>
            <a:spLocks noGrp="1"/>
          </p:cNvSpPr>
          <p:nvPr>
            <p:ph idx="1"/>
          </p:nvPr>
        </p:nvSpPr>
        <p:spPr>
          <a:xfrm>
            <a:off x="457200" y="1600201"/>
            <a:ext cx="8229600" cy="2971800"/>
          </a:xfrm>
        </p:spPr>
        <p:txBody>
          <a:bodyPr/>
          <a:lstStyle/>
          <a:p>
            <a:r>
              <a:rPr lang="en-US" altLang="en-US" sz="2400" dirty="0" smtClean="0"/>
              <a:t>Questionnaires</a:t>
            </a:r>
          </a:p>
          <a:p>
            <a:r>
              <a:rPr lang="en-US" altLang="en-US" sz="2400" dirty="0" smtClean="0"/>
              <a:t>Observation</a:t>
            </a:r>
          </a:p>
          <a:p>
            <a:r>
              <a:rPr lang="en-US" altLang="en-US" sz="2400" dirty="0" smtClean="0"/>
              <a:t>Interviews</a:t>
            </a:r>
          </a:p>
          <a:p>
            <a:r>
              <a:rPr lang="en-US" altLang="en-US" sz="2400" dirty="0" smtClean="0"/>
              <a:t>Employee recording</a:t>
            </a:r>
          </a:p>
          <a:p>
            <a:r>
              <a:rPr lang="en-US" altLang="en-US" sz="2400" dirty="0" smtClean="0"/>
              <a:t>Combination of methods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Questionnaires</a:t>
            </a:r>
            <a:endParaRPr lang="en-US" dirty="0"/>
          </a:p>
        </p:txBody>
      </p:sp>
      <p:sp>
        <p:nvSpPr>
          <p:cNvPr id="3" name="Content Placeholder 2"/>
          <p:cNvSpPr>
            <a:spLocks noGrp="1"/>
          </p:cNvSpPr>
          <p:nvPr>
            <p:ph idx="1"/>
          </p:nvPr>
        </p:nvSpPr>
        <p:spPr>
          <a:xfrm>
            <a:off x="457200" y="1600201"/>
            <a:ext cx="8153400" cy="2514600"/>
          </a:xfrm>
        </p:spPr>
        <p:txBody>
          <a:bodyPr/>
          <a:lstStyle/>
          <a:p>
            <a:r>
              <a:rPr lang="en-US" altLang="en-US" sz="2400" dirty="0" smtClean="0"/>
              <a:t>Typically quick and economical</a:t>
            </a:r>
          </a:p>
          <a:p>
            <a:r>
              <a:rPr lang="en-US" altLang="en-US" sz="2400" dirty="0" smtClean="0"/>
              <a:t>Potential problems: </a:t>
            </a:r>
          </a:p>
          <a:p>
            <a:pPr lvl="1"/>
            <a:r>
              <a:rPr lang="en-US" altLang="en-US" sz="2400" dirty="0" smtClean="0"/>
              <a:t>Employees might lack verbal skills</a:t>
            </a:r>
          </a:p>
          <a:p>
            <a:pPr lvl="1"/>
            <a:r>
              <a:rPr lang="en-US" altLang="en-US" sz="2400" dirty="0" smtClean="0"/>
              <a:t>Employees might exaggerate the significance of their tasks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Observation</a:t>
            </a:r>
            <a:endParaRPr lang="en-US" dirty="0"/>
          </a:p>
        </p:txBody>
      </p:sp>
      <p:sp>
        <p:nvSpPr>
          <p:cNvPr id="3" name="Content Placeholder 2"/>
          <p:cNvSpPr>
            <a:spLocks noGrp="1"/>
          </p:cNvSpPr>
          <p:nvPr>
            <p:ph idx="1"/>
          </p:nvPr>
        </p:nvSpPr>
        <p:spPr>
          <a:xfrm>
            <a:off x="457200" y="1600201"/>
            <a:ext cx="8229600" cy="2895599"/>
          </a:xfrm>
        </p:spPr>
        <p:txBody>
          <a:bodyPr/>
          <a:lstStyle/>
          <a:p>
            <a:r>
              <a:rPr lang="en-US" altLang="en-US" sz="2400" dirty="0" smtClean="0"/>
              <a:t>Analyst watches worker perform job tasks and records observations</a:t>
            </a:r>
          </a:p>
          <a:p>
            <a:r>
              <a:rPr lang="en-US" altLang="en-US" sz="2400" dirty="0" smtClean="0"/>
              <a:t>Used primarily to gather information emphasizing manual skills</a:t>
            </a:r>
          </a:p>
          <a:p>
            <a:r>
              <a:rPr lang="en-US" altLang="en-US" sz="2400" dirty="0" smtClean="0"/>
              <a:t>Often insufficient when used alone</a:t>
            </a:r>
          </a:p>
          <a:p>
            <a:r>
              <a:rPr lang="en-US" altLang="en-US" sz="2400" dirty="0" smtClean="0"/>
              <a:t>Difficult when mental skills are dominant in a job</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Interviews</a:t>
            </a:r>
            <a:endParaRPr lang="en-US" dirty="0"/>
          </a:p>
        </p:txBody>
      </p:sp>
      <p:sp>
        <p:nvSpPr>
          <p:cNvPr id="3" name="Content Placeholder 2"/>
          <p:cNvSpPr>
            <a:spLocks noGrp="1"/>
          </p:cNvSpPr>
          <p:nvPr>
            <p:ph idx="1"/>
          </p:nvPr>
        </p:nvSpPr>
        <p:spPr>
          <a:xfrm>
            <a:off x="457200" y="1600201"/>
            <a:ext cx="7848600" cy="2362200"/>
          </a:xfrm>
        </p:spPr>
        <p:txBody>
          <a:bodyPr/>
          <a:lstStyle/>
          <a:p>
            <a:r>
              <a:rPr lang="en-US" altLang="en-US" sz="2400" dirty="0" smtClean="0"/>
              <a:t>Interview both employee and supervisor</a:t>
            </a:r>
          </a:p>
          <a:p>
            <a:r>
              <a:rPr lang="en-US" altLang="en-US" sz="2400" dirty="0" smtClean="0"/>
              <a:t>Interview employee first, helping him or her describe duties performed</a:t>
            </a:r>
          </a:p>
          <a:p>
            <a:r>
              <a:rPr lang="en-US" altLang="en-US" sz="2400" dirty="0" smtClean="0"/>
              <a:t>After interviews, analyst normally contacts supervisor for additional information</a:t>
            </a:r>
            <a:endParaRPr lang="en-US" altLang="en-US" sz="2400" dirty="0" smtClean="0">
              <a:solidFill>
                <a:srgbClr val="FFFF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Employee Recording</a:t>
            </a:r>
            <a:endParaRPr lang="en-US" dirty="0"/>
          </a:p>
        </p:txBody>
      </p:sp>
      <p:sp>
        <p:nvSpPr>
          <p:cNvPr id="3" name="Content Placeholder 2"/>
          <p:cNvSpPr>
            <a:spLocks noGrp="1"/>
          </p:cNvSpPr>
          <p:nvPr>
            <p:ph idx="1"/>
          </p:nvPr>
        </p:nvSpPr>
        <p:spPr>
          <a:xfrm>
            <a:off x="457200" y="1600201"/>
            <a:ext cx="8229600" cy="1676400"/>
          </a:xfrm>
        </p:spPr>
        <p:txBody>
          <a:bodyPr/>
          <a:lstStyle/>
          <a:p>
            <a:r>
              <a:rPr lang="en-US" altLang="en-US" sz="2400" dirty="0" smtClean="0"/>
              <a:t>Employees describe daily work activities in diary or log</a:t>
            </a:r>
          </a:p>
          <a:p>
            <a:r>
              <a:rPr lang="en-US" altLang="en-US" sz="2400" dirty="0" smtClean="0"/>
              <a:t>Valuable in understanding highly specialized jobs</a:t>
            </a:r>
          </a:p>
          <a:p>
            <a:r>
              <a:rPr lang="en-US" altLang="en-US" sz="2400" dirty="0" smtClean="0"/>
              <a:t>Problem: Employees might exaggerate job importance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endParaRPr lang="en-IN" b="0" dirty="0"/>
          </a:p>
        </p:txBody>
      </p:sp>
      <p:sp>
        <p:nvSpPr>
          <p:cNvPr id="3" name="Content Placeholder 2"/>
          <p:cNvSpPr>
            <a:spLocks noGrp="1"/>
          </p:cNvSpPr>
          <p:nvPr>
            <p:ph idx="1"/>
          </p:nvPr>
        </p:nvSpPr>
        <p:spPr>
          <a:xfrm>
            <a:off x="457200" y="1600200"/>
            <a:ext cx="7848600" cy="3733800"/>
          </a:xfrm>
        </p:spPr>
        <p:txBody>
          <a:bodyPr/>
          <a:lstStyle/>
          <a:p>
            <a:pPr marL="0" indent="0">
              <a:spcBef>
                <a:spcPts val="1200"/>
              </a:spcBef>
              <a:buSzPct val="100000"/>
              <a:buNone/>
            </a:pPr>
            <a:r>
              <a:rPr lang="en-US" altLang="en-US" sz="2400" b="1" dirty="0" smtClean="0">
                <a:solidFill>
                  <a:schemeClr val="bg2"/>
                </a:solidFill>
              </a:rPr>
              <a:t>4.1 </a:t>
            </a:r>
            <a:r>
              <a:rPr lang="en-US" altLang="en-US" sz="2400" dirty="0" smtClean="0"/>
              <a:t>Describe the H</a:t>
            </a:r>
            <a:r>
              <a:rPr lang="en-US" altLang="en-US" sz="100" dirty="0" smtClean="0"/>
              <a:t> </a:t>
            </a:r>
            <a:r>
              <a:rPr lang="en-US" altLang="en-US" sz="2400" dirty="0" smtClean="0"/>
              <a:t>R strategic planning process.</a:t>
            </a:r>
          </a:p>
          <a:p>
            <a:pPr marL="0" indent="0">
              <a:spcBef>
                <a:spcPts val="1200"/>
              </a:spcBef>
              <a:buSzPct val="100000"/>
              <a:buNone/>
            </a:pPr>
            <a:r>
              <a:rPr lang="en-US" altLang="en-US" sz="2400" b="1" dirty="0" smtClean="0">
                <a:solidFill>
                  <a:schemeClr val="bg2"/>
                </a:solidFill>
              </a:rPr>
              <a:t>4.2 </a:t>
            </a:r>
            <a:r>
              <a:rPr lang="en-US" altLang="en-US" sz="2400" dirty="0" smtClean="0"/>
              <a:t>Explain the human resource planning process.</a:t>
            </a:r>
          </a:p>
          <a:p>
            <a:pPr marL="0" indent="0">
              <a:spcBef>
                <a:spcPts val="1200"/>
              </a:spcBef>
              <a:buNone/>
            </a:pPr>
            <a:r>
              <a:rPr lang="en-US" altLang="en-US" sz="2400" b="1" dirty="0" smtClean="0">
                <a:solidFill>
                  <a:schemeClr val="bg2"/>
                </a:solidFill>
              </a:rPr>
              <a:t>4.3 </a:t>
            </a:r>
            <a:r>
              <a:rPr lang="en-US" altLang="en-US" sz="2400" dirty="0" smtClean="0"/>
              <a:t>Describe the job analysis process and methods.</a:t>
            </a:r>
            <a:r>
              <a:rPr lang="en-US" altLang="en-US" sz="2400" b="1" dirty="0" smtClean="0">
                <a:solidFill>
                  <a:schemeClr val="bg2"/>
                </a:solidFill>
              </a:rPr>
              <a:t> </a:t>
            </a:r>
          </a:p>
          <a:p>
            <a:pPr marL="0" indent="0">
              <a:spcBef>
                <a:spcPts val="1200"/>
              </a:spcBef>
              <a:buNone/>
            </a:pPr>
            <a:r>
              <a:rPr lang="en-US" altLang="en-US" sz="2400" b="1" dirty="0" smtClean="0">
                <a:solidFill>
                  <a:schemeClr val="bg2"/>
                </a:solidFill>
              </a:rPr>
              <a:t>4.4 </a:t>
            </a:r>
            <a:r>
              <a:rPr lang="en-US" altLang="en-US" sz="2400" dirty="0" smtClean="0"/>
              <a:t>Summarize the components of a job description.</a:t>
            </a:r>
          </a:p>
          <a:p>
            <a:pPr marL="0" indent="0">
              <a:spcBef>
                <a:spcPts val="1200"/>
              </a:spcBef>
              <a:buNone/>
            </a:pPr>
            <a:r>
              <a:rPr lang="en-US" altLang="en-US" sz="2400" b="1" dirty="0" smtClean="0">
                <a:solidFill>
                  <a:schemeClr val="bg2"/>
                </a:solidFill>
              </a:rPr>
              <a:t>4.5 </a:t>
            </a:r>
            <a:r>
              <a:rPr lang="en-US" altLang="en-US" sz="2400" dirty="0" smtClean="0"/>
              <a:t>Explain what competencies and competency modeling are.</a:t>
            </a:r>
          </a:p>
          <a:p>
            <a:pPr marL="0" indent="0">
              <a:spcBef>
                <a:spcPts val="1200"/>
              </a:spcBef>
              <a:buNone/>
            </a:pPr>
            <a:r>
              <a:rPr lang="en-US" altLang="en-US" sz="2400" b="1" dirty="0" smtClean="0">
                <a:solidFill>
                  <a:schemeClr val="bg2"/>
                </a:solidFill>
              </a:rPr>
              <a:t>4.6 </a:t>
            </a:r>
            <a:r>
              <a:rPr lang="en-US" altLang="en-US" sz="2400" dirty="0" smtClean="0"/>
              <a:t>Summarize job design concepts.</a:t>
            </a: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Combination of Methods</a:t>
            </a:r>
            <a:endParaRPr lang="en-US" dirty="0"/>
          </a:p>
        </p:txBody>
      </p:sp>
      <p:sp>
        <p:nvSpPr>
          <p:cNvPr id="3" name="Content Placeholder 2"/>
          <p:cNvSpPr>
            <a:spLocks noGrp="1"/>
          </p:cNvSpPr>
          <p:nvPr>
            <p:ph idx="1"/>
          </p:nvPr>
        </p:nvSpPr>
        <p:spPr>
          <a:xfrm>
            <a:off x="457200" y="1600201"/>
            <a:ext cx="8229600" cy="2667000"/>
          </a:xfrm>
        </p:spPr>
        <p:txBody>
          <a:bodyPr/>
          <a:lstStyle/>
          <a:p>
            <a:r>
              <a:rPr lang="en-US" altLang="en-US" sz="2400" dirty="0" smtClean="0"/>
              <a:t>Analysts usually use more than one method</a:t>
            </a:r>
          </a:p>
          <a:p>
            <a:r>
              <a:rPr lang="en-US" altLang="en-US" sz="2400" dirty="0" smtClean="0"/>
              <a:t>Clerical and administrative jobs (example):</a:t>
            </a:r>
          </a:p>
          <a:p>
            <a:pPr lvl="1"/>
            <a:r>
              <a:rPr lang="en-US" altLang="en-US" sz="2400" dirty="0" smtClean="0"/>
              <a:t>Questionnaires supported by interviews and limited observation</a:t>
            </a:r>
          </a:p>
          <a:p>
            <a:pPr lvl="1"/>
            <a:r>
              <a:rPr lang="en-US" altLang="en-US" sz="2400" dirty="0" smtClean="0"/>
              <a:t>Production jobs: Interviews supplemented by extensive work observation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Job Description</a:t>
            </a:r>
            <a:endParaRPr lang="en-US" dirty="0"/>
          </a:p>
        </p:txBody>
      </p:sp>
      <p:sp>
        <p:nvSpPr>
          <p:cNvPr id="3" name="Content Placeholder 2"/>
          <p:cNvSpPr>
            <a:spLocks noGrp="1"/>
          </p:cNvSpPr>
          <p:nvPr>
            <p:ph idx="1"/>
          </p:nvPr>
        </p:nvSpPr>
        <p:spPr/>
        <p:txBody>
          <a:bodyPr/>
          <a:lstStyle/>
          <a:p>
            <a:r>
              <a:rPr lang="en-US" altLang="en-US" sz="2400" dirty="0" smtClean="0"/>
              <a:t>Document that states:</a:t>
            </a:r>
          </a:p>
          <a:p>
            <a:pPr lvl="1"/>
            <a:r>
              <a:rPr lang="en-US" altLang="en-US" sz="2400" dirty="0" smtClean="0"/>
              <a:t>Tasks</a:t>
            </a:r>
          </a:p>
          <a:p>
            <a:pPr lvl="1"/>
            <a:r>
              <a:rPr lang="en-US" altLang="en-US" sz="2400" dirty="0" smtClean="0"/>
              <a:t>Duties</a:t>
            </a:r>
          </a:p>
          <a:p>
            <a:pPr lvl="1"/>
            <a:r>
              <a:rPr lang="en-US" altLang="en-US" sz="2400" dirty="0" smtClean="0"/>
              <a:t>Responsibilities</a:t>
            </a:r>
          </a:p>
          <a:p>
            <a:r>
              <a:rPr lang="en-US" altLang="en-US" sz="2400" dirty="0" smtClean="0"/>
              <a:t>Content includes:</a:t>
            </a:r>
          </a:p>
          <a:p>
            <a:pPr lvl="1"/>
            <a:r>
              <a:rPr lang="en-US" altLang="en-US" sz="2400" dirty="0" smtClean="0"/>
              <a:t>Job identification</a:t>
            </a:r>
          </a:p>
          <a:p>
            <a:pPr lvl="1"/>
            <a:r>
              <a:rPr lang="en-US" altLang="en-US" sz="2400" dirty="0" smtClean="0"/>
              <a:t>Job analysis date</a:t>
            </a:r>
          </a:p>
          <a:p>
            <a:pPr lvl="1"/>
            <a:r>
              <a:rPr lang="en-US" altLang="en-US" sz="2400" dirty="0" smtClean="0"/>
              <a:t>Job summary</a:t>
            </a:r>
          </a:p>
          <a:p>
            <a:pPr lvl="1"/>
            <a:r>
              <a:rPr lang="en-US" altLang="en-US" sz="2400" dirty="0" smtClean="0"/>
              <a:t>Duties performed</a:t>
            </a:r>
          </a:p>
          <a:p>
            <a:pPr lvl="1"/>
            <a:r>
              <a:rPr lang="en-US" altLang="en-US" sz="2400" dirty="0" smtClean="0"/>
              <a:t>Job specification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dirty="0" smtClean="0"/>
              <a:t>Standard Occupational Classification (S</a:t>
            </a:r>
            <a:r>
              <a:rPr lang="en-US" altLang="en-US" sz="100" dirty="0" smtClean="0"/>
              <a:t> </a:t>
            </a:r>
            <a:r>
              <a:rPr lang="en-US" altLang="en-US" sz="3000" dirty="0" smtClean="0"/>
              <a:t>O</a:t>
            </a:r>
            <a:r>
              <a:rPr lang="en-US" altLang="en-US" sz="100" dirty="0" smtClean="0"/>
              <a:t> </a:t>
            </a:r>
            <a:r>
              <a:rPr lang="en-US" altLang="en-US" sz="3000" dirty="0" smtClean="0"/>
              <a:t>C) and Occupational Information Network (O*N</a:t>
            </a:r>
            <a:r>
              <a:rPr lang="en-US" altLang="en-US" sz="100" dirty="0" smtClean="0"/>
              <a:t> </a:t>
            </a:r>
            <a:r>
              <a:rPr lang="en-US" altLang="en-US" sz="3000" dirty="0" smtClean="0"/>
              <a:t>E</a:t>
            </a:r>
            <a:r>
              <a:rPr lang="en-US" altLang="en-US" sz="100" dirty="0" smtClean="0"/>
              <a:t> </a:t>
            </a:r>
            <a:r>
              <a:rPr lang="en-US" altLang="en-US" sz="3000" dirty="0" smtClean="0"/>
              <a:t>T)</a:t>
            </a:r>
            <a:endParaRPr lang="en-US" sz="3000" dirty="0"/>
          </a:p>
        </p:txBody>
      </p:sp>
      <p:sp>
        <p:nvSpPr>
          <p:cNvPr id="3" name="Content Placeholder 2"/>
          <p:cNvSpPr>
            <a:spLocks noGrp="1"/>
          </p:cNvSpPr>
          <p:nvPr>
            <p:ph idx="1"/>
          </p:nvPr>
        </p:nvSpPr>
        <p:spPr>
          <a:xfrm>
            <a:off x="457200" y="1600201"/>
            <a:ext cx="7848600" cy="3124200"/>
          </a:xfrm>
        </p:spPr>
        <p:txBody>
          <a:bodyPr/>
          <a:lstStyle/>
          <a:p>
            <a:r>
              <a:rPr lang="en-US" altLang="en-US" sz="2400" b="1" dirty="0" smtClean="0"/>
              <a:t>S</a:t>
            </a:r>
            <a:r>
              <a:rPr lang="en-US" altLang="en-US" sz="100" b="1" dirty="0" smtClean="0"/>
              <a:t> </a:t>
            </a:r>
            <a:r>
              <a:rPr lang="en-US" altLang="en-US" sz="2400" b="1" dirty="0" smtClean="0"/>
              <a:t>O</a:t>
            </a:r>
            <a:r>
              <a:rPr lang="en-US" altLang="en-US" sz="100" b="1" dirty="0" smtClean="0"/>
              <a:t> </a:t>
            </a:r>
            <a:r>
              <a:rPr lang="en-US" altLang="en-US" sz="2400" b="1" dirty="0" smtClean="0"/>
              <a:t>C: </a:t>
            </a:r>
            <a:r>
              <a:rPr lang="en-US" altLang="en-US" sz="2400" dirty="0" smtClean="0"/>
              <a:t>classify workers into occupational categories</a:t>
            </a:r>
          </a:p>
          <a:p>
            <a:r>
              <a:rPr lang="en-US" altLang="en-US" sz="2400" b="1" dirty="0" smtClean="0"/>
              <a:t>O*N</a:t>
            </a:r>
            <a:r>
              <a:rPr lang="en-US" altLang="en-US" sz="100" b="1" dirty="0" smtClean="0"/>
              <a:t> </a:t>
            </a:r>
            <a:r>
              <a:rPr lang="en-US" altLang="en-US" sz="2400" b="1" dirty="0" smtClean="0"/>
              <a:t>E</a:t>
            </a:r>
            <a:r>
              <a:rPr lang="en-US" altLang="en-US" sz="100" b="1" dirty="0" smtClean="0"/>
              <a:t> </a:t>
            </a:r>
            <a:r>
              <a:rPr lang="en-US" altLang="en-US" sz="2400" b="1" dirty="0" smtClean="0"/>
              <a:t>T: </a:t>
            </a:r>
            <a:r>
              <a:rPr lang="en-US" altLang="en-US" sz="2400" dirty="0" smtClean="0"/>
              <a:t>Comprehensive government-developed database of:</a:t>
            </a:r>
          </a:p>
          <a:p>
            <a:pPr lvl="1"/>
            <a:r>
              <a:rPr lang="en-US" altLang="en-US" sz="2400" dirty="0" smtClean="0"/>
              <a:t>Worker attributes</a:t>
            </a:r>
          </a:p>
          <a:p>
            <a:pPr lvl="1"/>
            <a:r>
              <a:rPr lang="en-US" altLang="en-US" sz="2400" dirty="0" smtClean="0"/>
              <a:t>Job characteristics</a:t>
            </a:r>
          </a:p>
          <a:p>
            <a:r>
              <a:rPr lang="en-US" altLang="en-US" sz="2400" dirty="0" smtClean="0"/>
              <a:t>Primary source of occupational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Competencies and Competency Modeling </a:t>
            </a:r>
            <a:endParaRPr lang="en-US" b="0" dirty="0"/>
          </a:p>
        </p:txBody>
      </p:sp>
      <p:sp>
        <p:nvSpPr>
          <p:cNvPr id="3" name="Content Placeholder 2"/>
          <p:cNvSpPr>
            <a:spLocks noGrp="1"/>
          </p:cNvSpPr>
          <p:nvPr>
            <p:ph idx="1"/>
          </p:nvPr>
        </p:nvSpPr>
        <p:spPr>
          <a:xfrm>
            <a:off x="457200" y="1600201"/>
            <a:ext cx="8077200" cy="2895600"/>
          </a:xfrm>
        </p:spPr>
        <p:txBody>
          <a:bodyPr/>
          <a:lstStyle/>
          <a:p>
            <a:r>
              <a:rPr lang="en-US" altLang="en-US" sz="2400" b="1" dirty="0" smtClean="0"/>
              <a:t>Competencies</a:t>
            </a:r>
            <a:r>
              <a:rPr lang="en-US" altLang="en-US" sz="2400" dirty="0" smtClean="0"/>
              <a:t> refer to an individual’s capability to orchestrate and apply combinations of knowledge, skills, and abilities consistently over time to perform work successfully in the required work situations</a:t>
            </a:r>
          </a:p>
          <a:p>
            <a:r>
              <a:rPr lang="en-US" altLang="en-US" sz="2400" b="1" dirty="0" smtClean="0"/>
              <a:t>Competency modeling</a:t>
            </a:r>
            <a:r>
              <a:rPr lang="en-US" altLang="en-US" sz="2400" dirty="0" smtClean="0"/>
              <a:t> specifies and defines all the competencies necessary for success in a group of jobs that are set within an industry context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4.8 </a:t>
            </a:r>
            <a:r>
              <a:rPr lang="en-US" altLang="en-US" dirty="0" smtClean="0"/>
              <a:t>U.S. Department of Labor Competency Model</a:t>
            </a:r>
            <a:endParaRPr lang="en-US" dirty="0"/>
          </a:p>
        </p:txBody>
      </p:sp>
      <p:pic>
        <p:nvPicPr>
          <p:cNvPr id="3" name="Picture 2" descr="U S department of labor competency model. A 9 tier diagram breaks competencies into 3 sub groups, including wide based foundational competency, a narrowing industry related competency, and a peak of occupation related competency. Beginning at the base of the model is foundation competencies. Tier 1, personal effectiveness competencies. Tier 2, academic competencies. Tier 3, workplace competencies. Industry related competencies. Tier 4, industry wide technical competencies. Tier 5, industry and sector technical competencies. Occupation related competencies. Tier 6, occupation specific knowledge competencies. Tier 7, occupation specific technical competencies. Tier 8, occupation specific requirements. Tier 9, management competenc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10" y="1574695"/>
            <a:ext cx="6484181" cy="3772221"/>
          </a:xfrm>
          <a:prstGeom prst="rect">
            <a:avLst/>
          </a:prstGeom>
        </p:spPr>
      </p:pic>
      <p:sp>
        <p:nvSpPr>
          <p:cNvPr id="7" name="Content Placeholder 6"/>
          <p:cNvSpPr>
            <a:spLocks noGrp="1"/>
          </p:cNvSpPr>
          <p:nvPr>
            <p:ph type="body" sz="quarter" idx="13"/>
          </p:nvPr>
        </p:nvSpPr>
        <p:spPr>
          <a:xfrm>
            <a:off x="457200" y="5450360"/>
            <a:ext cx="8534400" cy="834655"/>
          </a:xfrm>
        </p:spPr>
        <p:txBody>
          <a:bodyPr/>
          <a:lstStyle/>
          <a:p>
            <a:pPr marL="0" indent="0">
              <a:buNone/>
            </a:pPr>
            <a:r>
              <a:rPr lang="en-US" sz="1600" b="1" dirty="0"/>
              <a:t>Source:</a:t>
            </a:r>
            <a:r>
              <a:rPr lang="en-US" sz="1600" i="1" dirty="0"/>
              <a:t> </a:t>
            </a:r>
            <a:r>
              <a:rPr lang="en-US" sz="1600" dirty="0"/>
              <a:t>U.S. Department </a:t>
            </a:r>
            <a:r>
              <a:rPr lang="en-US" sz="1600" dirty="0" smtClean="0"/>
              <a:t>of Labor </a:t>
            </a:r>
            <a:r>
              <a:rPr lang="en-US" sz="1600" dirty="0"/>
              <a:t>Employment and </a:t>
            </a:r>
            <a:r>
              <a:rPr lang="en-US" sz="1600" dirty="0" smtClean="0"/>
              <a:t>Training Administration</a:t>
            </a:r>
            <a:r>
              <a:rPr lang="en-US" sz="1600" dirty="0"/>
              <a:t>, “</a:t>
            </a:r>
            <a:r>
              <a:rPr lang="en-US" sz="1600" dirty="0" smtClean="0"/>
              <a:t>Competency Model </a:t>
            </a:r>
            <a:r>
              <a:rPr lang="en-US" sz="1600" dirty="0"/>
              <a:t>General Instructions</a:t>
            </a:r>
            <a:r>
              <a:rPr lang="en-US" sz="1600" dirty="0" smtClean="0"/>
              <a:t>,” </a:t>
            </a:r>
            <a:r>
              <a:rPr lang="en-US" sz="1600" b="1" dirty="0" smtClean="0"/>
              <a:t>CareerOneStop</a:t>
            </a:r>
            <a:r>
              <a:rPr lang="en-US" sz="1600" i="1" dirty="0" smtClean="0"/>
              <a:t> </a:t>
            </a:r>
            <a:r>
              <a:rPr lang="en-US" sz="1600" dirty="0"/>
              <a:t>(2014</a:t>
            </a:r>
            <a:r>
              <a:rPr lang="en-US" sz="1600" dirty="0" smtClean="0"/>
              <a:t>). Accessed </a:t>
            </a:r>
            <a:r>
              <a:rPr lang="en-US" sz="1600" dirty="0"/>
              <a:t>January 5, </a:t>
            </a:r>
            <a:r>
              <a:rPr lang="en-US" sz="1600" dirty="0" smtClean="0"/>
              <a:t>2014, at </a:t>
            </a:r>
            <a:r>
              <a:rPr lang="en-US" sz="1600" dirty="0" smtClean="0">
                <a:hlinkClick r:id="rId4" tooltip="http://www.careeronestop.org/CompetencyModel/CareerPathway/CPWGenInstructions.aspx"/>
              </a:rPr>
              <a:t>http://www.careeronestop.org/CompetencyModel/CareerPathway/CPWGenInstructions.aspx</a:t>
            </a:r>
            <a:r>
              <a:rPr lang="en-US" sz="1600" dirty="0">
                <a:hlinkClick r:id="rId5"/>
              </a:rPr>
              <a:t>.</a:t>
            </a:r>
            <a:endParaRPr lang="en-US" sz="1600" dirty="0"/>
          </a:p>
        </p:txBody>
      </p:sp>
    </p:spTree>
    <p:extLst>
      <p:ext uri="{BB962C8B-B14F-4D97-AF65-F5344CB8AC3E}">
        <p14:creationId xmlns:p14="http://schemas.microsoft.com/office/powerpoint/2010/main" val="68845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Job Design Concepts</a:t>
            </a:r>
            <a:endParaRPr lang="en-US" dirty="0"/>
          </a:p>
        </p:txBody>
      </p:sp>
      <p:sp>
        <p:nvSpPr>
          <p:cNvPr id="3" name="Content Placeholder 2"/>
          <p:cNvSpPr>
            <a:spLocks noGrp="1"/>
          </p:cNvSpPr>
          <p:nvPr>
            <p:ph idx="1"/>
          </p:nvPr>
        </p:nvSpPr>
        <p:spPr>
          <a:xfrm>
            <a:off x="457200" y="1600200"/>
            <a:ext cx="8229600" cy="3962399"/>
          </a:xfrm>
        </p:spPr>
        <p:txBody>
          <a:bodyPr/>
          <a:lstStyle/>
          <a:p>
            <a:r>
              <a:rPr lang="en-US" altLang="en-US" sz="2400" dirty="0" smtClean="0"/>
              <a:t>Process of determining specific tasks to be performed, the methods used in performing these tasks, and how a job relates to other work in an organization</a:t>
            </a:r>
          </a:p>
          <a:p>
            <a:r>
              <a:rPr lang="en-US" altLang="en-US" sz="2400" dirty="0" smtClean="0"/>
              <a:t>Methods:</a:t>
            </a:r>
          </a:p>
          <a:p>
            <a:pPr lvl="1"/>
            <a:r>
              <a:rPr lang="en-US" altLang="en-US" sz="2400" dirty="0" smtClean="0"/>
              <a:t>Job enrichment</a:t>
            </a:r>
          </a:p>
          <a:p>
            <a:pPr lvl="1"/>
            <a:r>
              <a:rPr lang="en-US" altLang="en-US" sz="2400" dirty="0" smtClean="0"/>
              <a:t>Job enlargement</a:t>
            </a:r>
          </a:p>
          <a:p>
            <a:pPr lvl="1"/>
            <a:r>
              <a:rPr lang="en-US" altLang="en-US" sz="2400" dirty="0" smtClean="0"/>
              <a:t>Job rotation</a:t>
            </a:r>
          </a:p>
          <a:p>
            <a:pPr lvl="1"/>
            <a:r>
              <a:rPr lang="en-US" altLang="en-US" sz="2400" dirty="0" smtClean="0"/>
              <a:t>Re-engineering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pic>
        <p:nvPicPr>
          <p:cNvPr id="8" name="Picture 7"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8" y="2209800"/>
            <a:ext cx="7712765" cy="2425148"/>
          </a:xfrm>
          <a:prstGeom prst="rect">
            <a:avLst/>
          </a:prstGeom>
        </p:spPr>
      </p:pic>
    </p:spTree>
    <p:extLst>
      <p:ext uri="{BB962C8B-B14F-4D97-AF65-F5344CB8AC3E}">
        <p14:creationId xmlns:p14="http://schemas.microsoft.com/office/powerpoint/2010/main" val="349252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Strategic Planning</a:t>
            </a:r>
            <a:endParaRPr lang="en-US" dirty="0"/>
          </a:p>
        </p:txBody>
      </p:sp>
      <p:sp>
        <p:nvSpPr>
          <p:cNvPr id="3" name="Content Placeholder 2"/>
          <p:cNvSpPr>
            <a:spLocks noGrp="1"/>
          </p:cNvSpPr>
          <p:nvPr>
            <p:ph idx="1"/>
          </p:nvPr>
        </p:nvSpPr>
        <p:spPr>
          <a:xfrm>
            <a:off x="457200" y="1600201"/>
            <a:ext cx="8077200" cy="2514600"/>
          </a:xfrm>
        </p:spPr>
        <p:txBody>
          <a:bodyPr/>
          <a:lstStyle/>
          <a:p>
            <a:r>
              <a:rPr lang="en-US" altLang="en-US" sz="2400" dirty="0" smtClean="0"/>
              <a:t>Four steps:</a:t>
            </a:r>
          </a:p>
          <a:p>
            <a:pPr lvl="1"/>
            <a:r>
              <a:rPr lang="en-US" altLang="en-US" sz="2400" dirty="0" smtClean="0"/>
              <a:t>Determination of the organizational mission</a:t>
            </a:r>
          </a:p>
          <a:p>
            <a:pPr lvl="1"/>
            <a:r>
              <a:rPr lang="en-US" altLang="en-US" sz="2400" dirty="0" smtClean="0"/>
              <a:t>Assessment of the organization and its environment</a:t>
            </a:r>
          </a:p>
          <a:p>
            <a:pPr lvl="1"/>
            <a:r>
              <a:rPr lang="en-US" altLang="en-US" sz="2400" dirty="0" smtClean="0"/>
              <a:t>Setting of specific objectives or direction</a:t>
            </a:r>
          </a:p>
          <a:p>
            <a:pPr lvl="1"/>
            <a:r>
              <a:rPr lang="en-US" altLang="en-US" sz="2400" dirty="0" smtClean="0"/>
              <a:t>Determination of strategies to accomplish those objectives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Strategic Planning/Implementation Process</a:t>
            </a:r>
            <a:endParaRPr lang="en-US" dirty="0"/>
          </a:p>
        </p:txBody>
      </p:sp>
      <p:pic>
        <p:nvPicPr>
          <p:cNvPr id="39" name="Picture 38" descr="The 5 step strategic planning process. Step 1, mission determination. Decide what is to be accomplished your purpose, and determine the principles that will guide the effort. Step 2, environmental assessment. External environment. Determining external conditions, threats, and opportunities. Internal environment. Determining competencies, strengths, and weaknesses within the organization. Step 3, objective setting. Specifying corporate level objectives that are challenging, but attainable, measurable, time specific, and documented. Step 4, strategy setting. Specifying and documenting corporate level strategies and planning. Step 5, strategy implemen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042" y="1705146"/>
            <a:ext cx="5203916" cy="4426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Strategy Implementation</a:t>
            </a:r>
            <a:endParaRPr lang="en-US" dirty="0"/>
          </a:p>
        </p:txBody>
      </p:sp>
      <p:sp>
        <p:nvSpPr>
          <p:cNvPr id="3" name="Content Placeholder 2"/>
          <p:cNvSpPr>
            <a:spLocks noGrp="1"/>
          </p:cNvSpPr>
          <p:nvPr>
            <p:ph idx="1"/>
          </p:nvPr>
        </p:nvSpPr>
        <p:spPr>
          <a:xfrm>
            <a:off x="457200" y="1600201"/>
            <a:ext cx="8229600" cy="2971800"/>
          </a:xfrm>
        </p:spPr>
        <p:txBody>
          <a:bodyPr/>
          <a:lstStyle/>
          <a:p>
            <a:r>
              <a:rPr lang="en-US" altLang="en-US" sz="2400" dirty="0" smtClean="0"/>
              <a:t>Leadership</a:t>
            </a:r>
          </a:p>
          <a:p>
            <a:r>
              <a:rPr lang="en-US" altLang="en-US" sz="2400" dirty="0" smtClean="0"/>
              <a:t>Organizational Structure</a:t>
            </a:r>
          </a:p>
          <a:p>
            <a:r>
              <a:rPr lang="en-US" altLang="en-US" sz="2400" dirty="0" smtClean="0"/>
              <a:t>Information and Control Systems</a:t>
            </a:r>
          </a:p>
          <a:p>
            <a:r>
              <a:rPr lang="en-US" altLang="en-US" sz="2400" dirty="0" smtClean="0"/>
              <a:t>Technology</a:t>
            </a:r>
          </a:p>
          <a:p>
            <a:r>
              <a:rPr lang="en-US" altLang="en-US" sz="2400" dirty="0" smtClean="0"/>
              <a:t>Human Resources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altLang="en-US" dirty="0" smtClean="0"/>
              <a:t>Human Resource Planning (Workforce Planning)</a:t>
            </a:r>
            <a:endParaRPr lang="en-US" dirty="0"/>
          </a:p>
        </p:txBody>
      </p:sp>
      <p:sp>
        <p:nvSpPr>
          <p:cNvPr id="3" name="Content Placeholder 2"/>
          <p:cNvSpPr>
            <a:spLocks noGrp="1"/>
          </p:cNvSpPr>
          <p:nvPr>
            <p:ph idx="1"/>
          </p:nvPr>
        </p:nvSpPr>
        <p:spPr>
          <a:xfrm>
            <a:off x="457200" y="1600201"/>
            <a:ext cx="8229600" cy="1143000"/>
          </a:xfrm>
        </p:spPr>
        <p:txBody>
          <a:bodyPr/>
          <a:lstStyle/>
          <a:p>
            <a:pPr marL="256032" lvl="1" indent="-256032">
              <a:spcBef>
                <a:spcPts val="1500"/>
              </a:spcBef>
              <a:buFont typeface="Arial" pitchFamily="34" charset="0"/>
              <a:buChar char="•"/>
            </a:pPr>
            <a:r>
              <a:rPr lang="en-US" altLang="en-US" sz="2400" dirty="0" smtClean="0"/>
              <a:t>Matching the internal and external supply of candidates with job openings anticipated in the organization over a specific period of time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Human Resource Planning Process</a:t>
            </a:r>
            <a:endParaRPr lang="en-US" dirty="0"/>
          </a:p>
        </p:txBody>
      </p:sp>
      <p:pic>
        <p:nvPicPr>
          <p:cNvPr id="4" name="Picture 3" descr="All plans are initiated within the internal environment of an organization, but may be impacted by external factors. Strategic planning is human resource planning. Human resource planning forecasts human resource requirements and human resource availability, and compares requirements and availability. Based on the results of these comparisons, 1 of 3 situations will arise. If the demand of workers is equal to the supply, then no action is needed. If there is a surplus of workers, then that leads to restricted hiring, reduced hours, early retirement, layoffs, and downsizing. If there is a shortage of workers, you begin the recruitment process, and eventually the selection of employe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627" y="1629508"/>
            <a:ext cx="4520747" cy="4562857"/>
          </a:xfrm>
          <a:prstGeom prst="rect">
            <a:avLst/>
          </a:prstGeom>
        </p:spPr>
      </p:pic>
    </p:spTree>
    <p:extLst>
      <p:ext uri="{BB962C8B-B14F-4D97-AF65-F5344CB8AC3E}">
        <p14:creationId xmlns:p14="http://schemas.microsoft.com/office/powerpoint/2010/main" val="123339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dirty="0" smtClean="0"/>
              <a:t>Techniques for Forecasting Human Resource Requirements</a:t>
            </a:r>
            <a:endParaRPr lang="en-US" dirty="0"/>
          </a:p>
        </p:txBody>
      </p:sp>
      <p:sp>
        <p:nvSpPr>
          <p:cNvPr id="3" name="Content Placeholder 2"/>
          <p:cNvSpPr>
            <a:spLocks noGrp="1"/>
          </p:cNvSpPr>
          <p:nvPr>
            <p:ph idx="1"/>
          </p:nvPr>
        </p:nvSpPr>
        <p:spPr>
          <a:xfrm>
            <a:off x="457200" y="1600201"/>
            <a:ext cx="7315200" cy="2133600"/>
          </a:xfrm>
        </p:spPr>
        <p:txBody>
          <a:bodyPr/>
          <a:lstStyle/>
          <a:p>
            <a:r>
              <a:rPr lang="en-US" altLang="en-US" sz="2400" dirty="0" smtClean="0"/>
              <a:t>Zero-base forecast</a:t>
            </a:r>
          </a:p>
          <a:p>
            <a:r>
              <a:rPr lang="en-US" altLang="en-US" sz="2400" dirty="0" smtClean="0"/>
              <a:t>Bottom-up forecast</a:t>
            </a:r>
          </a:p>
          <a:p>
            <a:r>
              <a:rPr lang="en-US" altLang="en-US" sz="2400" dirty="0" smtClean="0"/>
              <a:t>Relationship between volume of sales and number of workers required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Availability Forecast</a:t>
            </a:r>
            <a:endParaRPr lang="en-US" dirty="0"/>
          </a:p>
        </p:txBody>
      </p:sp>
      <p:sp>
        <p:nvSpPr>
          <p:cNvPr id="3" name="Content Placeholder 2"/>
          <p:cNvSpPr>
            <a:spLocks noGrp="1"/>
          </p:cNvSpPr>
          <p:nvPr>
            <p:ph idx="1"/>
          </p:nvPr>
        </p:nvSpPr>
        <p:spPr>
          <a:xfrm>
            <a:off x="457200" y="1600201"/>
            <a:ext cx="8229600" cy="2286000"/>
          </a:xfrm>
        </p:spPr>
        <p:txBody>
          <a:bodyPr/>
          <a:lstStyle/>
          <a:p>
            <a:pPr marL="0" indent="0">
              <a:buNone/>
            </a:pPr>
            <a:r>
              <a:rPr lang="en-US" sz="2600" b="1" dirty="0" smtClean="0"/>
              <a:t>Determination of:</a:t>
            </a:r>
          </a:p>
          <a:p>
            <a:r>
              <a:rPr lang="en-US" sz="2400" dirty="0" smtClean="0"/>
              <a:t>Whether firm will be able to secure employees with necessary skills</a:t>
            </a:r>
          </a:p>
          <a:p>
            <a:r>
              <a:rPr lang="en-US" sz="2400" dirty="0" smtClean="0"/>
              <a:t>Sources from which to obtain employees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63f554469f52c6456cfd718738332e764fc5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3719</TotalTime>
  <Words>4493</Words>
  <Application>Microsoft Office PowerPoint</Application>
  <PresentationFormat>On-screen Show (4:3)</PresentationFormat>
  <Paragraphs>254</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Calibri</vt:lpstr>
      <vt:lpstr>Lucida Sans Unicode</vt:lpstr>
      <vt:lpstr>Symbol</vt:lpstr>
      <vt:lpstr>Times New Roman</vt:lpstr>
      <vt:lpstr>Verdana</vt:lpstr>
      <vt:lpstr>Wingdings</vt:lpstr>
      <vt:lpstr>508 Lecture</vt:lpstr>
      <vt:lpstr>Human Resource Management</vt:lpstr>
      <vt:lpstr>Learning Objectives </vt:lpstr>
      <vt:lpstr>Strategic Planning</vt:lpstr>
      <vt:lpstr>Strategic Planning/Implementation Process</vt:lpstr>
      <vt:lpstr>Strategy Implementation</vt:lpstr>
      <vt:lpstr>Human Resource Planning (Workforce Planning)</vt:lpstr>
      <vt:lpstr>Human Resource Planning Process</vt:lpstr>
      <vt:lpstr>Techniques for Forecasting Human Resource Requirements</vt:lpstr>
      <vt:lpstr>Availability Forecast</vt:lpstr>
      <vt:lpstr>Shortage of Workers Forecasted</vt:lpstr>
      <vt:lpstr>Surplus of Employees</vt:lpstr>
      <vt:lpstr>Succession Planning</vt:lpstr>
      <vt:lpstr>Job Analysis</vt:lpstr>
      <vt:lpstr>Job Analysis: A Basic Human Resource Management Tool</vt:lpstr>
      <vt:lpstr>Job Analysis Methods</vt:lpstr>
      <vt:lpstr>Questionnaires</vt:lpstr>
      <vt:lpstr>Observation</vt:lpstr>
      <vt:lpstr>Interviews</vt:lpstr>
      <vt:lpstr>Employee Recording</vt:lpstr>
      <vt:lpstr>Combination of Methods</vt:lpstr>
      <vt:lpstr>Job Description</vt:lpstr>
      <vt:lpstr>Standard Occupational Classification (S O C) and Occupational Information Network (O*N E T)</vt:lpstr>
      <vt:lpstr>Competencies and Competency Modeling </vt:lpstr>
      <vt:lpstr>Figure 4.8 U.S. Department of Labor Competency Model</vt:lpstr>
      <vt:lpstr>Job Design Concepts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15e</dc:title>
  <dc:subject>Business</dc:subject>
  <dc:creator>Martocchio</dc:creator>
  <cp:keywords>Human Resource Management</cp:keywords>
  <cp:lastModifiedBy>Anbarasan N</cp:lastModifiedBy>
  <cp:revision>959</cp:revision>
  <dcterms:created xsi:type="dcterms:W3CDTF">2014-07-14T20:04:21Z</dcterms:created>
  <dcterms:modified xsi:type="dcterms:W3CDTF">2017-11-29T12:15:38Z</dcterms:modified>
</cp:coreProperties>
</file>